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59" r:id="rId3"/>
    <p:sldId id="260" r:id="rId4"/>
    <p:sldId id="266" r:id="rId5"/>
    <p:sldId id="267" r:id="rId6"/>
    <p:sldId id="268" r:id="rId7"/>
    <p:sldId id="270" r:id="rId8"/>
    <p:sldId id="271" r:id="rId9"/>
    <p:sldId id="304" r:id="rId10"/>
    <p:sldId id="272" r:id="rId11"/>
    <p:sldId id="273" r:id="rId12"/>
    <p:sldId id="274" r:id="rId13"/>
    <p:sldId id="275" r:id="rId14"/>
    <p:sldId id="276" r:id="rId15"/>
    <p:sldId id="277" r:id="rId16"/>
    <p:sldId id="278" r:id="rId17"/>
    <p:sldId id="295" r:id="rId18"/>
    <p:sldId id="291" r:id="rId19"/>
    <p:sldId id="279" r:id="rId20"/>
    <p:sldId id="280" r:id="rId21"/>
    <p:sldId id="292" r:id="rId22"/>
    <p:sldId id="281" r:id="rId23"/>
    <p:sldId id="282" r:id="rId24"/>
    <p:sldId id="293" r:id="rId25"/>
    <p:sldId id="283" r:id="rId26"/>
    <p:sldId id="294" r:id="rId27"/>
    <p:sldId id="284" r:id="rId28"/>
    <p:sldId id="285" r:id="rId29"/>
    <p:sldId id="286" r:id="rId30"/>
    <p:sldId id="287" r:id="rId31"/>
    <p:sldId id="288" r:id="rId32"/>
    <p:sldId id="289" r:id="rId33"/>
    <p:sldId id="299" r:id="rId34"/>
    <p:sldId id="290" r:id="rId35"/>
    <p:sldId id="300" r:id="rId36"/>
    <p:sldId id="301" r:id="rId37"/>
    <p:sldId id="302" r:id="rId38"/>
    <p:sldId id="265" r:id="rId39"/>
    <p:sldId id="303"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70" d="100"/>
          <a:sy n="70" d="100"/>
        </p:scale>
        <p:origin x="-660"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67BA9E-A47D-4093-B432-CA7C426BBB52}" type="doc">
      <dgm:prSet loTypeId="urn:microsoft.com/office/officeart/2005/8/layout/vList2" loCatId="list" qsTypeId="urn:microsoft.com/office/officeart/2005/8/quickstyle/simple5" qsCatId="simple" csTypeId="urn:microsoft.com/office/officeart/2005/8/colors/accent1_2" csCatId="accent1"/>
      <dgm:spPr/>
      <dgm:t>
        <a:bodyPr/>
        <a:lstStyle/>
        <a:p>
          <a:endParaRPr lang="ru-RU"/>
        </a:p>
      </dgm:t>
    </dgm:pt>
    <dgm:pt modelId="{6A60807A-E168-4A2A-8D79-E53D3AF05099}">
      <dgm:prSet/>
      <dgm:spPr/>
      <dgm:t>
        <a:bodyPr/>
        <a:lstStyle/>
        <a:p>
          <a:pPr algn="ctr" rtl="0"/>
          <a:r>
            <a:rPr lang="ru-RU" b="1" dirty="0" smtClean="0">
              <a:solidFill>
                <a:schemeClr val="bg1"/>
              </a:solidFill>
              <a:effectLst>
                <a:outerShdw blurRad="38100" dist="38100" dir="2700000" algn="tl">
                  <a:srgbClr val="000000">
                    <a:alpha val="43137"/>
                  </a:srgbClr>
                </a:outerShdw>
              </a:effectLst>
            </a:rPr>
            <a:t>Э Р Г О Н О М И К А</a:t>
          </a:r>
          <a:endParaRPr lang="ru-RU" dirty="0">
            <a:solidFill>
              <a:schemeClr val="bg1"/>
            </a:solidFill>
            <a:effectLst>
              <a:outerShdw blurRad="38100" dist="38100" dir="2700000" algn="tl">
                <a:srgbClr val="000000">
                  <a:alpha val="43137"/>
                </a:srgbClr>
              </a:outerShdw>
            </a:effectLst>
          </a:endParaRPr>
        </a:p>
      </dgm:t>
    </dgm:pt>
    <dgm:pt modelId="{335B7417-A1A6-4699-9CEB-0410EF9AD289}" type="parTrans" cxnId="{D668F6C9-C719-466B-A5D9-7E11FBC4B58F}">
      <dgm:prSet/>
      <dgm:spPr/>
      <dgm:t>
        <a:bodyPr/>
        <a:lstStyle/>
        <a:p>
          <a:endParaRPr lang="ru-RU"/>
        </a:p>
      </dgm:t>
    </dgm:pt>
    <dgm:pt modelId="{E298E09F-04E4-4C0F-82F0-604C708C6CC6}" type="sibTrans" cxnId="{D668F6C9-C719-466B-A5D9-7E11FBC4B58F}">
      <dgm:prSet/>
      <dgm:spPr/>
      <dgm:t>
        <a:bodyPr/>
        <a:lstStyle/>
        <a:p>
          <a:endParaRPr lang="ru-RU"/>
        </a:p>
      </dgm:t>
    </dgm:pt>
    <dgm:pt modelId="{9FBC29FF-CE4A-4A7C-BFA2-1E56EB854893}" type="pres">
      <dgm:prSet presAssocID="{0C67BA9E-A47D-4093-B432-CA7C426BBB52}" presName="linear" presStyleCnt="0">
        <dgm:presLayoutVars>
          <dgm:animLvl val="lvl"/>
          <dgm:resizeHandles val="exact"/>
        </dgm:presLayoutVars>
      </dgm:prSet>
      <dgm:spPr/>
      <dgm:t>
        <a:bodyPr/>
        <a:lstStyle/>
        <a:p>
          <a:endParaRPr lang="ru-RU"/>
        </a:p>
      </dgm:t>
    </dgm:pt>
    <dgm:pt modelId="{2A0103D9-E79C-488B-BEBA-2E33FFA04F9C}" type="pres">
      <dgm:prSet presAssocID="{6A60807A-E168-4A2A-8D79-E53D3AF05099}" presName="parentText" presStyleLbl="node1" presStyleIdx="0" presStyleCnt="1">
        <dgm:presLayoutVars>
          <dgm:chMax val="0"/>
          <dgm:bulletEnabled val="1"/>
        </dgm:presLayoutVars>
      </dgm:prSet>
      <dgm:spPr/>
      <dgm:t>
        <a:bodyPr/>
        <a:lstStyle/>
        <a:p>
          <a:endParaRPr lang="ru-RU"/>
        </a:p>
      </dgm:t>
    </dgm:pt>
  </dgm:ptLst>
  <dgm:cxnLst>
    <dgm:cxn modelId="{FF478D0C-01BB-48C5-85BF-51A3CCDA68CA}" type="presOf" srcId="{6A60807A-E168-4A2A-8D79-E53D3AF05099}" destId="{2A0103D9-E79C-488B-BEBA-2E33FFA04F9C}" srcOrd="0" destOrd="0" presId="urn:microsoft.com/office/officeart/2005/8/layout/vList2"/>
    <dgm:cxn modelId="{D668F6C9-C719-466B-A5D9-7E11FBC4B58F}" srcId="{0C67BA9E-A47D-4093-B432-CA7C426BBB52}" destId="{6A60807A-E168-4A2A-8D79-E53D3AF05099}" srcOrd="0" destOrd="0" parTransId="{335B7417-A1A6-4699-9CEB-0410EF9AD289}" sibTransId="{E298E09F-04E4-4C0F-82F0-604C708C6CC6}"/>
    <dgm:cxn modelId="{B3C17D67-C8A3-4AD3-BB04-B3EA2095638E}" type="presOf" srcId="{0C67BA9E-A47D-4093-B432-CA7C426BBB52}" destId="{9FBC29FF-CE4A-4A7C-BFA2-1E56EB854893}" srcOrd="0" destOrd="0" presId="urn:microsoft.com/office/officeart/2005/8/layout/vList2"/>
    <dgm:cxn modelId="{2C41E756-E980-41E8-84F9-4E7DDB54CA25}" type="presParOf" srcId="{9FBC29FF-CE4A-4A7C-BFA2-1E56EB854893}" destId="{2A0103D9-E79C-488B-BEBA-2E33FFA04F9C}"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0103D9-E79C-488B-BEBA-2E33FFA04F9C}">
      <dsp:nvSpPr>
        <dsp:cNvPr id="0" name=""/>
        <dsp:cNvSpPr/>
      </dsp:nvSpPr>
      <dsp:spPr>
        <a:xfrm>
          <a:off x="0" y="8583"/>
          <a:ext cx="8736227" cy="1439099"/>
        </a:xfrm>
        <a:prstGeom prst="round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txBody>
        <a:bodyPr spcFirstLastPara="0" vert="horz" wrap="square" lIns="228600" tIns="228600" rIns="228600" bIns="228600" numCol="1" spcCol="1270" anchor="ctr" anchorCtr="0">
          <a:noAutofit/>
        </a:bodyPr>
        <a:lstStyle/>
        <a:p>
          <a:pPr lvl="0" algn="ctr" defTabSz="2667000" rtl="0">
            <a:lnSpc>
              <a:spcPct val="90000"/>
            </a:lnSpc>
            <a:spcBef>
              <a:spcPct val="0"/>
            </a:spcBef>
            <a:spcAft>
              <a:spcPct val="35000"/>
            </a:spcAft>
          </a:pPr>
          <a:r>
            <a:rPr lang="ru-RU" sz="6000" b="1" kern="1200" dirty="0" smtClean="0">
              <a:solidFill>
                <a:schemeClr val="bg1"/>
              </a:solidFill>
              <a:effectLst>
                <a:outerShdw blurRad="38100" dist="38100" dir="2700000" algn="tl">
                  <a:srgbClr val="000000">
                    <a:alpha val="43137"/>
                  </a:srgbClr>
                </a:outerShdw>
              </a:effectLst>
            </a:rPr>
            <a:t>Э Р Г О Н О М И К А</a:t>
          </a:r>
          <a:endParaRPr lang="ru-RU" sz="6000" kern="1200" dirty="0">
            <a:solidFill>
              <a:schemeClr val="bg1"/>
            </a:solidFill>
            <a:effectLst>
              <a:outerShdw blurRad="38100" dist="38100" dir="2700000" algn="tl">
                <a:srgbClr val="000000">
                  <a:alpha val="43137"/>
                </a:srgbClr>
              </a:outerShdw>
            </a:effectLst>
          </a:endParaRPr>
        </a:p>
      </dsp:txBody>
      <dsp:txXfrm>
        <a:off x="70251" y="78834"/>
        <a:ext cx="8595725" cy="129859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ru-RU" smtClean="0"/>
              <a:t>Образец заголовка</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12/12/2020</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B61BEF0D-F0BB-DE4B-95CE-6DB70DBA9567}" type="datetimeFigureOut">
              <a:rPr lang="en-US" dirty="0"/>
              <a:pPr/>
              <a:t>12/12/2020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12/12/2020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ru-RU" smtClean="0"/>
              <a:t>Образец заголовка</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smtClean="0"/>
              <a:t>Образец текста</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12/12/2020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12/12/2020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ru-RU" smtClean="0"/>
              <a:t>Образец заголовка</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ru-RU" smtClean="0"/>
              <a:t>Образец текста</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12/12/2020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ru-RU" smtClean="0"/>
              <a:t>Образец заголовка</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ru-RU" smtClean="0"/>
              <a:t>Образец текста</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12/12/2020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nchor="ct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ru-RU" smtClean="0"/>
              <a:t>Образец заголовка</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12/12/2020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smtClean="0"/>
              <a:t>Образец заголовка</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12/12/2020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ru-RU" smtClean="0"/>
              <a:t>Образец заголовка</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B61BEF0D-F0BB-DE4B-95CE-6DB70DBA9567}" type="datetimeFigureOut">
              <a:rPr lang="en-US" dirty="0"/>
              <a:pPr/>
              <a:t>12/12/2020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ru-RU" smtClean="0"/>
              <a:t>Образец заголовка</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B61BEF0D-F0BB-DE4B-95CE-6DB70DBA9567}" type="datetimeFigureOut">
              <a:rPr lang="en-US" dirty="0"/>
              <a:pPr/>
              <a:t>12/12/2020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12/12/2020</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Схема 5"/>
          <p:cNvGraphicFramePr/>
          <p:nvPr>
            <p:extLst>
              <p:ext uri="{D42A27DB-BD31-4B8C-83A1-F6EECF244321}">
                <p14:modId xmlns:p14="http://schemas.microsoft.com/office/powerpoint/2010/main" val="1959477477"/>
              </p:ext>
            </p:extLst>
          </p:nvPr>
        </p:nvGraphicFramePr>
        <p:xfrm>
          <a:off x="1359243" y="0"/>
          <a:ext cx="8736227" cy="1456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Объект 2"/>
          <p:cNvSpPr>
            <a:spLocks noGrp="1"/>
          </p:cNvSpPr>
          <p:nvPr>
            <p:ph idx="1"/>
          </p:nvPr>
        </p:nvSpPr>
        <p:spPr>
          <a:xfrm>
            <a:off x="360837" y="2088292"/>
            <a:ext cx="6039964" cy="4270027"/>
          </a:xfrm>
        </p:spPr>
        <p:txBody>
          <a:bodyPr>
            <a:noAutofit/>
          </a:bodyPr>
          <a:lstStyle/>
          <a:p>
            <a:r>
              <a:rPr lang="ru-RU" altLang="ru-RU" sz="2400" b="1" cap="all" dirty="0">
                <a:latin typeface="Times New Roman" pitchFamily="18" charset="0"/>
              </a:rPr>
              <a:t>П</a:t>
            </a:r>
            <a:r>
              <a:rPr lang="ru-RU" altLang="ru-RU" sz="2400" b="1" cap="all" dirty="0" smtClean="0">
                <a:latin typeface="Times New Roman" pitchFamily="18" charset="0"/>
              </a:rPr>
              <a:t>онятие </a:t>
            </a:r>
            <a:r>
              <a:rPr lang="en-US" altLang="ru-RU" sz="2400" b="1" cap="all" dirty="0">
                <a:latin typeface="Times New Roman" pitchFamily="18" charset="0"/>
              </a:rPr>
              <a:t>“</a:t>
            </a:r>
            <a:r>
              <a:rPr lang="ru-RU" altLang="ru-RU" sz="2400" b="1" cap="all" dirty="0">
                <a:latin typeface="Times New Roman" pitchFamily="18" charset="0"/>
              </a:rPr>
              <a:t>эргономика</a:t>
            </a:r>
            <a:r>
              <a:rPr lang="en-US" altLang="ru-RU" sz="2400" b="1" cap="all" dirty="0">
                <a:latin typeface="Times New Roman" pitchFamily="18" charset="0"/>
              </a:rPr>
              <a:t>”</a:t>
            </a:r>
            <a:r>
              <a:rPr lang="ru-RU" altLang="ru-RU" sz="2400" b="1" cap="all" dirty="0">
                <a:latin typeface="Times New Roman" pitchFamily="18" charset="0"/>
              </a:rPr>
              <a:t>, </a:t>
            </a:r>
            <a:endParaRPr lang="ru-RU" altLang="ru-RU" sz="2400" b="1" cap="all" dirty="0" smtClean="0">
              <a:latin typeface="Times New Roman" pitchFamily="18" charset="0"/>
            </a:endParaRPr>
          </a:p>
          <a:p>
            <a:r>
              <a:rPr lang="ru-RU" altLang="ru-RU" sz="2400" b="1" cap="all" dirty="0" smtClean="0">
                <a:latin typeface="Times New Roman" pitchFamily="18" charset="0"/>
              </a:rPr>
              <a:t>задачи </a:t>
            </a:r>
            <a:r>
              <a:rPr lang="ru-RU" altLang="ru-RU" sz="2400" b="1" cap="all" dirty="0">
                <a:latin typeface="Times New Roman" pitchFamily="18" charset="0"/>
              </a:rPr>
              <a:t>эргономики</a:t>
            </a:r>
            <a:r>
              <a:rPr lang="en-US" altLang="ru-RU" sz="2400" b="1" dirty="0">
                <a:latin typeface="Times New Roman" pitchFamily="18" charset="0"/>
              </a:rPr>
              <a:t>;</a:t>
            </a:r>
            <a:endParaRPr lang="ru-RU" altLang="ru-RU" sz="2400" b="1" dirty="0">
              <a:latin typeface="Times New Roman" pitchFamily="18" charset="0"/>
            </a:endParaRPr>
          </a:p>
          <a:p>
            <a:pPr marL="0" indent="0">
              <a:buNone/>
            </a:pPr>
            <a:endParaRPr lang="en-US" sz="2400" b="1" dirty="0">
              <a:latin typeface="Times New Roman" panose="02020603050405020304" pitchFamily="18" charset="0"/>
              <a:cs typeface="Times New Roman" panose="02020603050405020304" pitchFamily="18" charset="0"/>
            </a:endParaRPr>
          </a:p>
          <a:p>
            <a:r>
              <a:rPr lang="ru-RU" sz="2400" b="1" cap="all" dirty="0">
                <a:latin typeface="Times New Roman" panose="02020603050405020304" pitchFamily="18" charset="0"/>
                <a:cs typeface="Times New Roman" panose="02020603050405020304" pitchFamily="18" charset="0"/>
              </a:rPr>
              <a:t>связь человека с окружающей </a:t>
            </a:r>
            <a:endParaRPr lang="ru-RU" sz="2400" b="1" cap="all" dirty="0" smtClean="0">
              <a:latin typeface="Times New Roman" panose="02020603050405020304" pitchFamily="18" charset="0"/>
              <a:cs typeface="Times New Roman" panose="02020603050405020304" pitchFamily="18" charset="0"/>
            </a:endParaRPr>
          </a:p>
          <a:p>
            <a:pPr marL="0" indent="0">
              <a:buNone/>
            </a:pPr>
            <a:r>
              <a:rPr lang="ru-RU" sz="2400" b="1" cap="all" dirty="0" smtClean="0">
                <a:latin typeface="Times New Roman" panose="02020603050405020304" pitchFamily="18" charset="0"/>
                <a:cs typeface="Times New Roman" panose="02020603050405020304" pitchFamily="18" charset="0"/>
              </a:rPr>
              <a:t>    средой </a:t>
            </a:r>
            <a:r>
              <a:rPr lang="ru-RU" sz="2400" b="1" cap="all" dirty="0">
                <a:latin typeface="Times New Roman" panose="02020603050405020304" pitchFamily="18" charset="0"/>
                <a:cs typeface="Times New Roman" panose="02020603050405020304" pitchFamily="18" charset="0"/>
              </a:rPr>
              <a:t>и </a:t>
            </a:r>
            <a:r>
              <a:rPr lang="ru-RU" sz="2400" b="1" cap="all" dirty="0" smtClean="0">
                <a:latin typeface="Times New Roman" panose="02020603050405020304" pitchFamily="18" charset="0"/>
                <a:cs typeface="Times New Roman" panose="02020603050405020304" pitchFamily="18" charset="0"/>
              </a:rPr>
              <a:t>параметрами </a:t>
            </a:r>
          </a:p>
          <a:p>
            <a:pPr marL="0" indent="0">
              <a:buNone/>
            </a:pPr>
            <a:r>
              <a:rPr lang="ru-RU" sz="2400" b="1" cap="all" dirty="0">
                <a:latin typeface="Times New Roman" panose="02020603050405020304" pitchFamily="18" charset="0"/>
                <a:cs typeface="Times New Roman" panose="02020603050405020304" pitchFamily="18" charset="0"/>
              </a:rPr>
              <a:t> </a:t>
            </a:r>
            <a:r>
              <a:rPr lang="ru-RU" sz="2400" b="1" cap="all" dirty="0" smtClean="0">
                <a:latin typeface="Times New Roman" panose="02020603050405020304" pitchFamily="18" charset="0"/>
                <a:cs typeface="Times New Roman" panose="02020603050405020304" pitchFamily="18" charset="0"/>
              </a:rPr>
              <a:t>   рабочего </a:t>
            </a:r>
            <a:r>
              <a:rPr lang="ru-RU" sz="2400" b="1" cap="all" dirty="0">
                <a:latin typeface="Times New Roman" panose="02020603050405020304" pitchFamily="18" charset="0"/>
                <a:cs typeface="Times New Roman" panose="02020603050405020304" pitchFamily="18" charset="0"/>
              </a:rPr>
              <a:t>места;</a:t>
            </a:r>
          </a:p>
          <a:p>
            <a:endParaRPr lang="en-US" sz="2400" b="1" dirty="0" smtClean="0">
              <a:latin typeface="Times New Roman" panose="02020603050405020304" pitchFamily="18" charset="0"/>
              <a:cs typeface="Times New Roman" panose="02020603050405020304" pitchFamily="18" charset="0"/>
            </a:endParaRPr>
          </a:p>
          <a:p>
            <a:r>
              <a:rPr lang="ru-RU" altLang="ru-RU" sz="2400" b="1" cap="all" dirty="0">
                <a:latin typeface="Times New Roman" pitchFamily="18" charset="0"/>
                <a:cs typeface="Times New Roman" pitchFamily="18" charset="0"/>
              </a:rPr>
              <a:t>производительность труда и </a:t>
            </a:r>
          </a:p>
          <a:p>
            <a:pPr marL="0" indent="0">
              <a:buNone/>
            </a:pPr>
            <a:r>
              <a:rPr lang="ru-RU" altLang="ru-RU" sz="2400" b="1" cap="all" dirty="0" smtClean="0">
                <a:latin typeface="Times New Roman" pitchFamily="18" charset="0"/>
                <a:cs typeface="Times New Roman" pitchFamily="18" charset="0"/>
              </a:rPr>
              <a:t>    работоспособность </a:t>
            </a:r>
            <a:r>
              <a:rPr lang="ru-RU" altLang="ru-RU" sz="2400" b="1" cap="all" dirty="0">
                <a:latin typeface="Times New Roman" pitchFamily="18" charset="0"/>
                <a:cs typeface="Times New Roman" pitchFamily="18" charset="0"/>
              </a:rPr>
              <a:t>человека</a:t>
            </a:r>
            <a:endParaRPr lang="ru-RU" sz="2400" b="1" cap="all" dirty="0" smtClean="0">
              <a:latin typeface="Times New Roman" panose="02020603050405020304" pitchFamily="18" charset="0"/>
              <a:cs typeface="Times New Roman" panose="02020603050405020304" pitchFamily="18" charset="0"/>
            </a:endParaRPr>
          </a:p>
          <a:p>
            <a:pPr marL="0" indent="0">
              <a:buNone/>
            </a:pPr>
            <a:endParaRPr lang="en-US" sz="2000" dirty="0">
              <a:solidFill>
                <a:schemeClr val="bg1"/>
              </a:solidFill>
              <a:latin typeface="Times New Roman" panose="02020603050405020304" pitchFamily="18" charset="0"/>
              <a:cs typeface="Times New Roman" panose="02020603050405020304" pitchFamily="18" charset="0"/>
            </a:endParaRPr>
          </a:p>
          <a:p>
            <a:endParaRPr lang="en-US" sz="2000" dirty="0" smtClean="0">
              <a:solidFill>
                <a:schemeClr val="bg1"/>
              </a:solidFill>
              <a:latin typeface="Times New Roman" panose="02020603050405020304" pitchFamily="18" charset="0"/>
              <a:cs typeface="Times New Roman" panose="02020603050405020304" pitchFamily="18" charset="0"/>
            </a:endParaRPr>
          </a:p>
        </p:txBody>
      </p:sp>
      <p:pic>
        <p:nvPicPr>
          <p:cNvPr id="102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59858" y="1477190"/>
            <a:ext cx="5650910" cy="5264804"/>
          </a:xfrm>
          <a:prstGeom prst="rect">
            <a:avLst/>
          </a:prstGeom>
          <a:pattFill prst="pct5">
            <a:fgClr>
              <a:schemeClr val="accent1"/>
            </a:fgClr>
            <a:bgClr>
              <a:schemeClr val="bg1"/>
            </a:bgClr>
          </a:pattFill>
          <a:ln>
            <a:gradFill>
              <a:gsLst>
                <a:gs pos="0">
                  <a:schemeClr val="accent1">
                    <a:tint val="66000"/>
                    <a:satMod val="160000"/>
                  </a:schemeClr>
                </a:gs>
                <a:gs pos="12000">
                  <a:schemeClr val="accent1">
                    <a:tint val="44500"/>
                    <a:satMod val="160000"/>
                  </a:schemeClr>
                </a:gs>
                <a:gs pos="100000">
                  <a:schemeClr val="accent1">
                    <a:tint val="23500"/>
                    <a:satMod val="160000"/>
                  </a:schemeClr>
                </a:gs>
              </a:gsLst>
              <a:lin ang="5400000" scaled="0"/>
            </a:gradFill>
          </a:ln>
          <a:effectLst>
            <a:glow rad="368300">
              <a:schemeClr val="accent1">
                <a:satMod val="175000"/>
                <a:alpha val="38000"/>
              </a:schemeClr>
            </a:glow>
            <a:outerShdw dist="35921" dir="2700000" algn="ctr" rotWithShape="0">
              <a:schemeClr val="bg2"/>
            </a:outerShdw>
          </a:effectLst>
          <a:scene3d>
            <a:camera prst="orthographicFront"/>
            <a:lightRig rig="threePt" dir="t"/>
          </a:scene3d>
          <a:sp3d extrusionH="76200">
            <a:bevelT w="228600" h="222250" prst="coolSlant"/>
            <a:bevelB w="190500" h="196850"/>
            <a:extrusionClr>
              <a:schemeClr val="bg2">
                <a:lumMod val="60000"/>
                <a:lumOff val="40000"/>
              </a:schemeClr>
            </a:extrusionClr>
          </a:sp3d>
        </p:spPr>
      </p:pic>
    </p:spTree>
    <p:extLst>
      <p:ext uri="{BB962C8B-B14F-4D97-AF65-F5344CB8AC3E}">
        <p14:creationId xmlns:p14="http://schemas.microsoft.com/office/powerpoint/2010/main" val="1026661134"/>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95532" y="0"/>
            <a:ext cx="11955439" cy="6817251"/>
          </a:xfrm>
          <a:prstGeom prst="rect">
            <a:avLst/>
          </a:prstGeom>
        </p:spPr>
        <p:txBody>
          <a:bodyPr wrap="square">
            <a:spAutoFit/>
          </a:bodyPr>
          <a:lstStyle/>
          <a:p>
            <a:pPr indent="450215" algn="ctr">
              <a:spcAft>
                <a:spcPts val="0"/>
              </a:spcAft>
            </a:pPr>
            <a:r>
              <a:rPr lang="ru-RU" sz="1900" b="1" dirty="0">
                <a:latin typeface="Times New Roman"/>
                <a:ea typeface="Calibri"/>
                <a:cs typeface="Times New Roman"/>
              </a:rPr>
              <a:t>2.2. Антропометрические характеристики человека</a:t>
            </a:r>
            <a:endParaRPr lang="ru-RU" sz="1900" dirty="0">
              <a:ea typeface="Calibri"/>
              <a:cs typeface="Times New Roman"/>
            </a:endParaRPr>
          </a:p>
          <a:p>
            <a:pPr indent="450215" algn="just">
              <a:spcAft>
                <a:spcPts val="0"/>
              </a:spcAft>
            </a:pPr>
            <a:r>
              <a:rPr lang="ru-RU" sz="1900" dirty="0">
                <a:latin typeface="Times New Roman"/>
                <a:ea typeface="Calibri"/>
                <a:cs typeface="Times New Roman"/>
              </a:rPr>
              <a:t>Геометрические размеры тела человека и его отдельных элементов составляют антропометрические характеристики. Это – рост человека, его вес, размер головы, шеи, высота до плеч, длина рук, ног, размер плеча, бедра, голени, кисти, стопы, размах рук, длина шага и другие.</a:t>
            </a:r>
            <a:endParaRPr lang="ru-RU" sz="1900" dirty="0">
              <a:ea typeface="Calibri"/>
              <a:cs typeface="Times New Roman"/>
            </a:endParaRPr>
          </a:p>
          <a:p>
            <a:pPr indent="450215" algn="just">
              <a:spcAft>
                <a:spcPts val="0"/>
              </a:spcAft>
            </a:pPr>
            <a:r>
              <a:rPr lang="ru-RU" sz="1900" dirty="0">
                <a:latin typeface="Times New Roman"/>
                <a:ea typeface="Calibri"/>
                <a:cs typeface="Times New Roman"/>
              </a:rPr>
              <a:t>Антропометрические характеристики для мужчин и женщин различны. Как мужчины, так и женщины различаются по всем характеристикам, поэтому определяются средние, «среднестатистические» характеристики, а также минимальные и максимальные их значения, т.е. математические ожидания и дисперсии характеристик. Это же относится и к весовым характеристикам, для которых необходимы как математические ожидания веса мужчин и женщин, так и их дисперсии.</a:t>
            </a:r>
            <a:endParaRPr lang="ru-RU" sz="1900" dirty="0">
              <a:ea typeface="Calibri"/>
              <a:cs typeface="Times New Roman"/>
            </a:endParaRPr>
          </a:p>
          <a:p>
            <a:pPr indent="450215" algn="just">
              <a:spcAft>
                <a:spcPts val="0"/>
              </a:spcAft>
            </a:pPr>
            <a:r>
              <a:rPr lang="ru-RU" sz="1900" dirty="0">
                <a:latin typeface="Times New Roman"/>
                <a:ea typeface="Calibri"/>
                <a:cs typeface="Times New Roman"/>
              </a:rPr>
              <a:t>Важными характеристиками являются </a:t>
            </a:r>
            <a:r>
              <a:rPr lang="ru-RU" sz="1900" b="1" dirty="0">
                <a:latin typeface="Times New Roman"/>
                <a:ea typeface="Calibri"/>
                <a:cs typeface="Times New Roman"/>
              </a:rPr>
              <a:t>углы зрения по вертикали и горизонтали</a:t>
            </a:r>
            <a:r>
              <a:rPr lang="ru-RU" sz="1900" dirty="0">
                <a:latin typeface="Times New Roman"/>
                <a:ea typeface="Calibri"/>
                <a:cs typeface="Times New Roman"/>
              </a:rPr>
              <a:t>. Другие угловые характеристики не столь важны для безопасности.</a:t>
            </a:r>
            <a:endParaRPr lang="ru-RU" sz="1900" dirty="0">
              <a:ea typeface="Calibri"/>
              <a:cs typeface="Times New Roman"/>
            </a:endParaRPr>
          </a:p>
          <a:p>
            <a:pPr indent="450215" algn="just">
              <a:spcAft>
                <a:spcPts val="0"/>
              </a:spcAft>
            </a:pPr>
            <a:r>
              <a:rPr lang="ru-RU" sz="1900" dirty="0">
                <a:latin typeface="Times New Roman"/>
                <a:ea typeface="Calibri"/>
                <a:cs typeface="Times New Roman"/>
              </a:rPr>
              <a:t>Все антропометрические характеристики человека необходимы для проектирования рабочих мест и включаемых в них рабочих зон. </a:t>
            </a:r>
            <a:endParaRPr lang="ru-RU" sz="1900" dirty="0" smtClean="0">
              <a:latin typeface="Times New Roman"/>
              <a:ea typeface="Calibri"/>
              <a:cs typeface="Times New Roman"/>
            </a:endParaRPr>
          </a:p>
          <a:p>
            <a:pPr indent="450215" algn="just">
              <a:spcAft>
                <a:spcPts val="0"/>
              </a:spcAft>
            </a:pPr>
            <a:r>
              <a:rPr lang="ru-RU" sz="1900" dirty="0" smtClean="0">
                <a:latin typeface="Times New Roman"/>
                <a:ea typeface="Calibri"/>
                <a:cs typeface="Times New Roman"/>
              </a:rPr>
              <a:t>Однако </a:t>
            </a:r>
            <a:r>
              <a:rPr lang="ru-RU" sz="1900" dirty="0">
                <a:latin typeface="Times New Roman"/>
                <a:ea typeface="Calibri"/>
                <a:cs typeface="Times New Roman"/>
              </a:rPr>
              <a:t>то, что лежит в основе оценки эргономичности рабочего места, не в полной мере удовлетворяет требованиям безопасности. </a:t>
            </a:r>
            <a:endParaRPr lang="ru-RU" sz="1900" dirty="0" smtClean="0">
              <a:latin typeface="Times New Roman"/>
              <a:ea typeface="Calibri"/>
              <a:cs typeface="Times New Roman"/>
            </a:endParaRPr>
          </a:p>
          <a:p>
            <a:pPr indent="450215" algn="just">
              <a:spcAft>
                <a:spcPts val="0"/>
              </a:spcAft>
            </a:pPr>
            <a:r>
              <a:rPr lang="ru-RU" sz="1900" dirty="0" smtClean="0">
                <a:latin typeface="Times New Roman"/>
                <a:ea typeface="Calibri"/>
                <a:cs typeface="Times New Roman"/>
              </a:rPr>
              <a:t>Для </a:t>
            </a:r>
            <a:r>
              <a:rPr lang="ru-RU" sz="1900" dirty="0">
                <a:latin typeface="Times New Roman"/>
                <a:ea typeface="Calibri"/>
                <a:cs typeface="Times New Roman"/>
              </a:rPr>
              <a:t>безопасности необходимо не только поддержание работоспособности и комфорта, но, в первую очередь, точное считывание показаний приборов, особенно – безошибочное отличие показаний от «опасных зон», безошибочное задействование органов управления как для рук, так и для ног.</a:t>
            </a:r>
            <a:endParaRPr lang="ru-RU" sz="1900" dirty="0">
              <a:ea typeface="Calibri"/>
              <a:cs typeface="Times New Roman"/>
            </a:endParaRPr>
          </a:p>
          <a:p>
            <a:pPr indent="450215" algn="just">
              <a:spcAft>
                <a:spcPts val="0"/>
              </a:spcAft>
            </a:pPr>
            <a:r>
              <a:rPr lang="ru-RU" sz="1900" dirty="0">
                <a:latin typeface="Times New Roman"/>
                <a:ea typeface="Calibri"/>
                <a:cs typeface="Times New Roman"/>
              </a:rPr>
              <a:t>Все это возможно только при учете антропометрических характеристик человека. Именно поэтому при проектировании рабочего места приборы должны находиться прямо перед глазами, а органы управления, которые должны использоваться для прекращения опасности, необходимо выделять по месту расположения, по цвету и по размеру. Все это исключительно важно, так как в стрессовой ситуации опасности человек не имеет права на ошибку</a:t>
            </a:r>
            <a:r>
              <a:rPr lang="ru-RU" sz="1900" dirty="0" smtClean="0">
                <a:latin typeface="Times New Roman"/>
                <a:ea typeface="Calibri"/>
                <a:cs typeface="Times New Roman"/>
              </a:rPr>
              <a:t>.</a:t>
            </a:r>
            <a:endParaRPr lang="ru-RU" sz="1900" dirty="0">
              <a:ea typeface="Calibri"/>
              <a:cs typeface="Times New Roman"/>
            </a:endParaRPr>
          </a:p>
        </p:txBody>
      </p:sp>
    </p:spTree>
    <p:extLst>
      <p:ext uri="{BB962C8B-B14F-4D97-AF65-F5344CB8AC3E}">
        <p14:creationId xmlns:p14="http://schemas.microsoft.com/office/powerpoint/2010/main" val="11167537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125" y="177421"/>
            <a:ext cx="11873553" cy="6469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61255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0" y="0"/>
            <a:ext cx="8175009" cy="6694140"/>
          </a:xfrm>
          <a:prstGeom prst="rect">
            <a:avLst/>
          </a:prstGeom>
        </p:spPr>
        <p:txBody>
          <a:bodyPr wrap="square">
            <a:spAutoFit/>
          </a:bodyPr>
          <a:lstStyle/>
          <a:p>
            <a:pPr indent="450215" algn="ctr">
              <a:spcAft>
                <a:spcPts val="0"/>
              </a:spcAft>
            </a:pPr>
            <a:r>
              <a:rPr lang="ru-RU" sz="1950" b="1" dirty="0">
                <a:latin typeface="Times New Roman"/>
                <a:ea typeface="Calibri"/>
                <a:cs typeface="Times New Roman"/>
              </a:rPr>
              <a:t>2.3. Физиологические характеристики человека</a:t>
            </a:r>
            <a:endParaRPr lang="ru-RU" sz="1950" dirty="0">
              <a:ea typeface="Calibri"/>
              <a:cs typeface="Times New Roman"/>
            </a:endParaRPr>
          </a:p>
          <a:p>
            <a:pPr indent="450215" algn="just">
              <a:spcAft>
                <a:spcPts val="0"/>
              </a:spcAft>
            </a:pPr>
            <a:r>
              <a:rPr lang="ru-RU" sz="1950" dirty="0">
                <a:latin typeface="Times New Roman"/>
                <a:ea typeface="Calibri"/>
                <a:cs typeface="Times New Roman"/>
              </a:rPr>
              <a:t>Весь человеческий организм базируется на скелете, который состоит из черепа, верхнего плечевого пояса, верхних конечностей, позвоночника, грудной клетки, таза, нижних конечностей.</a:t>
            </a:r>
            <a:endParaRPr lang="ru-RU" sz="1950" dirty="0">
              <a:ea typeface="Calibri"/>
              <a:cs typeface="Times New Roman"/>
            </a:endParaRPr>
          </a:p>
          <a:p>
            <a:pPr indent="450215" algn="just">
              <a:spcAft>
                <a:spcPts val="0"/>
              </a:spcAft>
            </a:pPr>
            <a:r>
              <a:rPr lang="ru-RU" sz="1950" dirty="0">
                <a:latin typeface="Times New Roman"/>
                <a:ea typeface="Calibri"/>
                <a:cs typeface="Times New Roman"/>
              </a:rPr>
              <a:t>Весь организм человека состоит из различных клеток. Клетка способна существовать за счет </a:t>
            </a:r>
            <a:r>
              <a:rPr lang="ru-RU" sz="1950" dirty="0" err="1">
                <a:latin typeface="Times New Roman"/>
                <a:ea typeface="Calibri"/>
                <a:cs typeface="Times New Roman"/>
              </a:rPr>
              <a:t>окислительно</a:t>
            </a:r>
            <a:r>
              <a:rPr lang="ru-RU" sz="1950" dirty="0">
                <a:latin typeface="Times New Roman"/>
                <a:ea typeface="Calibri"/>
                <a:cs typeface="Times New Roman"/>
              </a:rPr>
              <a:t>-восстановительных реакций, которые, в грубом приближении, протекают при доставке к клетке кровью кислорода и энергетических веществ и уносом из клетки кровью продуктов ее жизнедеятельности.</a:t>
            </a:r>
            <a:endParaRPr lang="ru-RU" sz="1950" dirty="0">
              <a:ea typeface="Calibri"/>
              <a:cs typeface="Times New Roman"/>
            </a:endParaRPr>
          </a:p>
          <a:p>
            <a:pPr indent="450215" algn="just">
              <a:spcAft>
                <a:spcPts val="0"/>
              </a:spcAft>
            </a:pPr>
            <a:r>
              <a:rPr lang="ru-RU" sz="1950" dirty="0">
                <a:latin typeface="Times New Roman"/>
                <a:ea typeface="Calibri"/>
                <a:cs typeface="Times New Roman"/>
              </a:rPr>
              <a:t>Обогащение кислородом крови осуществляет система дыхания. Доставка крови к клеткам производится сердечно-сосудистой системой, в которой сердце является мотор-насосом. По артериям и капиллярам кровь доставляется к клеткам, а по капиллярам и венам удаляется от них.</a:t>
            </a:r>
            <a:endParaRPr lang="ru-RU" sz="1950" dirty="0">
              <a:ea typeface="Calibri"/>
              <a:cs typeface="Times New Roman"/>
            </a:endParaRPr>
          </a:p>
          <a:p>
            <a:pPr indent="450215" algn="just">
              <a:spcAft>
                <a:spcPts val="0"/>
              </a:spcAft>
            </a:pPr>
            <a:r>
              <a:rPr lang="ru-RU" sz="1950" dirty="0">
                <a:latin typeface="Times New Roman"/>
                <a:ea typeface="Calibri"/>
                <a:cs typeface="Times New Roman"/>
              </a:rPr>
              <a:t>Энергетические вещества организм получает из пищеварительной системы, где в желудке и тонком кишечнике производится преобразование пищи в необходимые для клеток энергетические вещества. Вещества, ненужные или даже вредные для организма, частично перерабатываются печенью, а в целом выводятся из организма выделительной системой.</a:t>
            </a:r>
            <a:endParaRPr lang="ru-RU" sz="1950" dirty="0">
              <a:ea typeface="Calibri"/>
              <a:cs typeface="Times New Roman"/>
            </a:endParaRPr>
          </a:p>
          <a:p>
            <a:pPr indent="450215" algn="just">
              <a:spcAft>
                <a:spcPts val="0"/>
              </a:spcAft>
            </a:pPr>
            <a:r>
              <a:rPr lang="ru-RU" sz="1950" dirty="0">
                <a:latin typeface="Times New Roman"/>
                <a:ea typeface="Calibri"/>
                <a:cs typeface="Times New Roman"/>
              </a:rPr>
              <a:t>Взаимосвязь между всеми системами осуществляет нервная система, ведущую роль в которой играют головной и спинной мозг. Нервные окончания расположены в каждом органе, поэтому человек способен ощущать его состояние в любое время.</a:t>
            </a:r>
            <a:endParaRPr lang="ru-RU" sz="1950" dirty="0">
              <a:ea typeface="Calibri"/>
              <a:cs typeface="Times New Roman"/>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4191" y="144486"/>
            <a:ext cx="3780193" cy="6542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2077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68240" y="20386"/>
            <a:ext cx="6878470" cy="6740307"/>
          </a:xfrm>
          <a:prstGeom prst="rect">
            <a:avLst/>
          </a:prstGeom>
        </p:spPr>
        <p:txBody>
          <a:bodyPr wrap="square">
            <a:spAutoFit/>
          </a:bodyPr>
          <a:lstStyle/>
          <a:p>
            <a:pPr indent="450215" algn="just">
              <a:spcAft>
                <a:spcPts val="0"/>
              </a:spcAft>
            </a:pPr>
            <a:r>
              <a:rPr lang="ru-RU" dirty="0">
                <a:latin typeface="Times New Roman"/>
                <a:ea typeface="Calibri"/>
                <a:cs typeface="Times New Roman"/>
              </a:rPr>
              <a:t>Двигательные акты осуществляются благодаря сокращению мышц, прикрепленных к скелету, и, тем самым, приводящим в движение костные рычаги. Скелетные мышцы являются произвольными, т.е. их сокращения зависят от воли человека. Мышца может сократиться на 1/8 своей исходной длины, поэтому для более сильного сокращения человек предварительно «растягивает» мышцу (замах). </a:t>
            </a:r>
            <a:endParaRPr lang="ru-RU" sz="1400" dirty="0">
              <a:ea typeface="Calibri"/>
              <a:cs typeface="Times New Roman"/>
            </a:endParaRPr>
          </a:p>
          <a:p>
            <a:pPr indent="450215" algn="just">
              <a:spcAft>
                <a:spcPts val="0"/>
              </a:spcAft>
            </a:pPr>
            <a:r>
              <a:rPr lang="ru-RU" dirty="0">
                <a:latin typeface="Times New Roman"/>
                <a:ea typeface="Calibri"/>
                <a:cs typeface="Times New Roman"/>
              </a:rPr>
              <a:t>Даже в покое мышца сохраняет некоторое напряжение, именуемое тонусом. Тонус мышц поддерживается за счет сигналов из внешней и внутренней среды организма, поступающих в двигательные центры спинного и головного мозга. При длительном бездействии, либо ограничении мышечной активности, тонус снижается, вплоть до потери мышцей способности к сокращению. </a:t>
            </a:r>
            <a:endParaRPr lang="ru-RU" sz="1400" dirty="0">
              <a:ea typeface="Calibri"/>
              <a:cs typeface="Times New Roman"/>
            </a:endParaRPr>
          </a:p>
          <a:p>
            <a:pPr indent="450215" algn="just">
              <a:spcAft>
                <a:spcPts val="0"/>
              </a:spcAft>
            </a:pPr>
            <a:r>
              <a:rPr lang="ru-RU" dirty="0">
                <a:latin typeface="Times New Roman"/>
                <a:ea typeface="Calibri"/>
                <a:cs typeface="Times New Roman"/>
              </a:rPr>
              <a:t>Общее снижение мышечной деятельности – </a:t>
            </a:r>
            <a:r>
              <a:rPr lang="ru-RU" b="1" dirty="0">
                <a:latin typeface="Times New Roman"/>
                <a:ea typeface="Calibri"/>
                <a:cs typeface="Times New Roman"/>
              </a:rPr>
              <a:t>гиподинамия </a:t>
            </a:r>
            <a:r>
              <a:rPr lang="ru-RU" dirty="0">
                <a:latin typeface="Times New Roman"/>
                <a:ea typeface="Calibri"/>
                <a:cs typeface="Times New Roman"/>
              </a:rPr>
              <a:t>– характерно для операторов современных систем управления, особенно транспортных средств. При этом гиподинамия ухудшает не только состояние мышечной системы, но и отрицательно сказывается на здоровье человека и его психической деятельности. </a:t>
            </a:r>
            <a:endParaRPr lang="ru-RU" sz="1400" dirty="0">
              <a:ea typeface="Calibri"/>
              <a:cs typeface="Times New Roman"/>
            </a:endParaRPr>
          </a:p>
          <a:p>
            <a:pPr indent="450215" algn="just">
              <a:spcAft>
                <a:spcPts val="0"/>
              </a:spcAft>
            </a:pPr>
            <a:r>
              <a:rPr lang="ru-RU" dirty="0">
                <a:latin typeface="Times New Roman"/>
                <a:ea typeface="Calibri"/>
                <a:cs typeface="Times New Roman"/>
              </a:rPr>
              <a:t>Особенно остро влияет сочетание гиподинамии с повышенной нервно-психической нагрузкой. Например, при ограничении движений – деятельность человека затрудняется, подготовка системы к работе занимает на 20– 40% времени больше, чем в условиях, допускающих подвижность, время реакции возрастает на 10–15%, устойчивость внимания снижается, и т.д. </a:t>
            </a:r>
            <a:endParaRPr lang="ru-RU" sz="1400" dirty="0">
              <a:ea typeface="Calibri"/>
              <a:cs typeface="Times New Roman"/>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6710" y="204716"/>
            <a:ext cx="5134970" cy="65559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27297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9181" y="0"/>
            <a:ext cx="11969087" cy="2585323"/>
          </a:xfrm>
          <a:prstGeom prst="rect">
            <a:avLst/>
          </a:prstGeom>
        </p:spPr>
        <p:txBody>
          <a:bodyPr wrap="square">
            <a:spAutoFit/>
          </a:bodyPr>
          <a:lstStyle/>
          <a:p>
            <a:pPr indent="450215" algn="just">
              <a:spcAft>
                <a:spcPts val="0"/>
              </a:spcAft>
            </a:pPr>
            <a:r>
              <a:rPr lang="ru-RU" dirty="0">
                <a:latin typeface="Times New Roman"/>
                <a:ea typeface="Calibri"/>
                <a:cs typeface="Times New Roman"/>
              </a:rPr>
              <a:t>Живой организм постоянно взаимодействует с внешней средой. Для этого у человека есть органы чувств:</a:t>
            </a:r>
            <a:endParaRPr lang="ru-RU" sz="1400" dirty="0">
              <a:ea typeface="Calibri"/>
              <a:cs typeface="Times New Roman"/>
            </a:endParaRPr>
          </a:p>
          <a:p>
            <a:pPr marL="342900" lvl="0" indent="-342900" algn="just">
              <a:spcAft>
                <a:spcPts val="0"/>
              </a:spcAft>
              <a:buSzPts val="1000"/>
              <a:buFont typeface="Symbol"/>
              <a:buChar char=""/>
              <a:tabLst>
                <a:tab pos="-180340" algn="l"/>
              </a:tabLst>
            </a:pPr>
            <a:r>
              <a:rPr lang="ru-RU" dirty="0">
                <a:latin typeface="Times New Roman"/>
                <a:ea typeface="Calibri"/>
                <a:cs typeface="Times New Roman"/>
              </a:rPr>
              <a:t>зрение, которое сообщает около 80% всей информации об окружающем мире. Органы зрения – глаза;</a:t>
            </a:r>
            <a:endParaRPr lang="ru-RU" sz="1400" dirty="0">
              <a:ea typeface="Calibri"/>
              <a:cs typeface="Times New Roman"/>
            </a:endParaRPr>
          </a:p>
          <a:p>
            <a:pPr marL="342900" lvl="0" indent="-342900" algn="just">
              <a:spcAft>
                <a:spcPts val="0"/>
              </a:spcAft>
              <a:buSzPts val="1000"/>
              <a:buFont typeface="Symbol"/>
              <a:buChar char=""/>
              <a:tabLst>
                <a:tab pos="-180340" algn="l"/>
              </a:tabLst>
            </a:pPr>
            <a:r>
              <a:rPr lang="ru-RU" dirty="0">
                <a:latin typeface="Times New Roman"/>
                <a:ea typeface="Calibri"/>
                <a:cs typeface="Times New Roman"/>
              </a:rPr>
              <a:t>слух – для восприятия звуков человеком, органы слуха – уши;</a:t>
            </a:r>
            <a:endParaRPr lang="ru-RU" sz="1400" dirty="0">
              <a:ea typeface="Calibri"/>
              <a:cs typeface="Times New Roman"/>
            </a:endParaRPr>
          </a:p>
          <a:p>
            <a:pPr marL="342900" lvl="0" indent="-342900" algn="just">
              <a:spcAft>
                <a:spcPts val="0"/>
              </a:spcAft>
              <a:buSzPts val="1000"/>
              <a:buFont typeface="Symbol"/>
              <a:buChar char=""/>
              <a:tabLst>
                <a:tab pos="-180340" algn="l"/>
              </a:tabLst>
            </a:pPr>
            <a:r>
              <a:rPr lang="ru-RU" dirty="0">
                <a:latin typeface="Times New Roman"/>
                <a:ea typeface="Calibri"/>
                <a:cs typeface="Times New Roman"/>
              </a:rPr>
              <a:t>осязание – с помощью тактильных рецепторов человек ощущает прикосновение к различным предметам;</a:t>
            </a:r>
            <a:endParaRPr lang="ru-RU" sz="1400" dirty="0">
              <a:ea typeface="Calibri"/>
              <a:cs typeface="Times New Roman"/>
            </a:endParaRPr>
          </a:p>
          <a:p>
            <a:pPr marL="342900" lvl="0" indent="-342900" algn="just">
              <a:spcAft>
                <a:spcPts val="0"/>
              </a:spcAft>
              <a:buSzPts val="1000"/>
              <a:buFont typeface="Symbol"/>
              <a:buChar char=""/>
              <a:tabLst>
                <a:tab pos="-180340" algn="l"/>
              </a:tabLst>
            </a:pPr>
            <a:r>
              <a:rPr lang="ru-RU" dirty="0">
                <a:latin typeface="Times New Roman"/>
                <a:ea typeface="Calibri"/>
                <a:cs typeface="Times New Roman"/>
              </a:rPr>
              <a:t>обоняние – с помощью рецепторов человек ощущает запахи, т.е. те молекулы, находящиеся в воздухе, которые несут информацию о газовом составе воздуха, имеющем «запаховые» признаки;</a:t>
            </a:r>
            <a:endParaRPr lang="ru-RU" sz="1400" dirty="0">
              <a:ea typeface="Calibri"/>
              <a:cs typeface="Times New Roman"/>
            </a:endParaRPr>
          </a:p>
          <a:p>
            <a:pPr marL="342900" lvl="0" indent="-342900" algn="just">
              <a:spcAft>
                <a:spcPts val="0"/>
              </a:spcAft>
              <a:buSzPts val="1000"/>
              <a:buFont typeface="Symbol"/>
              <a:buChar char=""/>
              <a:tabLst>
                <a:tab pos="-180340" algn="l"/>
              </a:tabLst>
            </a:pPr>
            <a:r>
              <a:rPr lang="ru-RU" dirty="0">
                <a:latin typeface="Times New Roman"/>
                <a:ea typeface="Calibri"/>
                <a:cs typeface="Times New Roman"/>
              </a:rPr>
              <a:t>вкус – вкусовые рецепторы, расположенные в языке человека, позволяют судить о том, что попало человеку в рот.</a:t>
            </a:r>
            <a:endParaRPr lang="ru-RU" sz="1400" dirty="0">
              <a:ea typeface="Calibri"/>
              <a:cs typeface="Times New Roman"/>
            </a:endParaRPr>
          </a:p>
          <a:p>
            <a:pPr indent="450215" algn="just">
              <a:spcAft>
                <a:spcPts val="0"/>
              </a:spcAft>
            </a:pPr>
            <a:r>
              <a:rPr lang="ru-RU" dirty="0">
                <a:latin typeface="Times New Roman"/>
                <a:ea typeface="Calibri"/>
                <a:cs typeface="Times New Roman"/>
              </a:rPr>
              <a:t>Кроме того, кожа человека содержит температурные рецепторы, которые позволяют человеку узнавать температуру окружающего мира и предметов, а по разности температур – движение воздуха</a:t>
            </a:r>
            <a:r>
              <a:rPr lang="ru-RU" dirty="0" smtClean="0">
                <a:latin typeface="Times New Roman"/>
                <a:ea typeface="Calibri"/>
                <a:cs typeface="Times New Roman"/>
              </a:rPr>
              <a:t>.</a:t>
            </a:r>
            <a:endParaRPr lang="ru-RU" sz="1400" dirty="0">
              <a:ea typeface="Calibri"/>
              <a:cs typeface="Times New Roman"/>
            </a:endParaRP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850" t="6351" r="5318" b="10520"/>
          <a:stretch/>
        </p:blipFill>
        <p:spPr bwMode="auto">
          <a:xfrm>
            <a:off x="245660" y="2585323"/>
            <a:ext cx="11709779" cy="4115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7867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0084" y="69461"/>
            <a:ext cx="11991832" cy="1754326"/>
          </a:xfrm>
          <a:prstGeom prst="rect">
            <a:avLst/>
          </a:prstGeom>
        </p:spPr>
        <p:txBody>
          <a:bodyPr wrap="square">
            <a:spAutoFit/>
          </a:bodyPr>
          <a:lstStyle/>
          <a:p>
            <a:pPr lvl="0" indent="450215" algn="just"/>
            <a:r>
              <a:rPr lang="ru-RU" dirty="0">
                <a:solidFill>
                  <a:prstClr val="white"/>
                </a:solidFill>
                <a:latin typeface="Times New Roman"/>
                <a:ea typeface="Calibri"/>
                <a:cs typeface="Times New Roman"/>
              </a:rPr>
              <a:t>Эндокринная и иммунная системы человека обеспечивают в определенных рамках внешних воздействий на организм человека его гомеостаз, т. е. состояние равновесия, когда организм функционирует без отклонений. Только в том случае, если внешние воздействия велики и иммунная и эндокринная системы с такими возмущениями справиться не в состоянии, наступает снижение работоспособности, заболевание, травма или гибель. Поддержание и сохранение гомеостаза во многом зависит от иммунной системы, иммунитета, который может ослабевать или усиливаться образом жизни, питанием, другими внешними факторами.</a:t>
            </a:r>
            <a:endParaRPr lang="ru-RU" sz="1400" dirty="0">
              <a:solidFill>
                <a:prstClr val="white"/>
              </a:solidFill>
              <a:ea typeface="Calibri"/>
              <a:cs typeface="Times New Roman"/>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8037" y="1636169"/>
            <a:ext cx="4053384" cy="21169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84" y="4080682"/>
            <a:ext cx="4952076" cy="27773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84" y="1823787"/>
            <a:ext cx="4952076" cy="24889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7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4251" y="1636170"/>
            <a:ext cx="2647665" cy="5221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72" name="Picture 8"/>
          <p:cNvPicPr>
            <a:picLocks noChangeAspect="1" noChangeArrowheads="1"/>
          </p:cNvPicPr>
          <p:nvPr/>
        </p:nvPicPr>
        <p:blipFill rotWithShape="1">
          <a:blip r:embed="rId6">
            <a:extLst>
              <a:ext uri="{28A0092B-C50C-407E-A947-70E740481C1C}">
                <a14:useLocalDpi xmlns:a14="http://schemas.microsoft.com/office/drawing/2010/main" val="0"/>
              </a:ext>
            </a:extLst>
          </a:blip>
          <a:srcRect l="31841" t="3981" r="2786" b="9851"/>
          <a:stretch/>
        </p:blipFill>
        <p:spPr bwMode="auto">
          <a:xfrm>
            <a:off x="5268037" y="3753135"/>
            <a:ext cx="4053384" cy="30912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01849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95534" y="0"/>
            <a:ext cx="11982735" cy="6740307"/>
          </a:xfrm>
          <a:prstGeom prst="rect">
            <a:avLst/>
          </a:prstGeom>
        </p:spPr>
        <p:txBody>
          <a:bodyPr wrap="square">
            <a:spAutoFit/>
          </a:bodyPr>
          <a:lstStyle/>
          <a:p>
            <a:pPr indent="450215" algn="ctr">
              <a:spcAft>
                <a:spcPts val="0"/>
              </a:spcAft>
            </a:pPr>
            <a:r>
              <a:rPr lang="ru-RU" b="1" dirty="0">
                <a:latin typeface="Times New Roman"/>
                <a:ea typeface="Calibri"/>
                <a:cs typeface="Times New Roman"/>
              </a:rPr>
              <a:t>2.4. Психологические характеристики человека</a:t>
            </a:r>
            <a:endParaRPr lang="ru-RU" sz="1400" dirty="0">
              <a:ea typeface="Calibri"/>
              <a:cs typeface="Times New Roman"/>
            </a:endParaRPr>
          </a:p>
          <a:p>
            <a:pPr indent="450215" algn="just">
              <a:spcAft>
                <a:spcPts val="0"/>
              </a:spcAft>
            </a:pPr>
            <a:r>
              <a:rPr lang="ru-RU" dirty="0">
                <a:latin typeface="Times New Roman"/>
                <a:ea typeface="Calibri"/>
                <a:cs typeface="Times New Roman"/>
              </a:rPr>
              <a:t>Психические явления – это постоянные регуляторы деятельности, возникающие в ответ на раздражения, которые действуют сейчас (ощущения, восприятия) или были когда-то, т.е. в прошлом опыте (память).</a:t>
            </a:r>
            <a:endParaRPr lang="ru-RU" sz="1400" dirty="0">
              <a:ea typeface="Calibri"/>
              <a:cs typeface="Times New Roman"/>
            </a:endParaRPr>
          </a:p>
          <a:p>
            <a:pPr indent="450215" algn="just">
              <a:spcAft>
                <a:spcPts val="0"/>
              </a:spcAft>
            </a:pPr>
            <a:r>
              <a:rPr lang="ru-RU" dirty="0">
                <a:latin typeface="Times New Roman"/>
                <a:ea typeface="Calibri"/>
                <a:cs typeface="Times New Roman"/>
              </a:rPr>
              <a:t>Неповторимое сочетание психологических особенностей – характера, темперамента, особенностей протекания психических процессов, совокупность преобладающих чувств и мотивов деятельности, сформировавшиеся способности – все это </a:t>
            </a:r>
            <a:r>
              <a:rPr lang="ru-RU" b="1" dirty="0">
                <a:latin typeface="Times New Roman"/>
                <a:ea typeface="Calibri"/>
                <a:cs typeface="Times New Roman"/>
              </a:rPr>
              <a:t>индивидуальность человека</a:t>
            </a:r>
            <a:r>
              <a:rPr lang="ru-RU" dirty="0">
                <a:latin typeface="Times New Roman"/>
                <a:ea typeface="Calibri"/>
                <a:cs typeface="Times New Roman"/>
              </a:rPr>
              <a:t>.</a:t>
            </a:r>
            <a:endParaRPr lang="ru-RU" sz="1400" dirty="0">
              <a:ea typeface="Calibri"/>
              <a:cs typeface="Times New Roman"/>
            </a:endParaRPr>
          </a:p>
          <a:p>
            <a:pPr indent="450215" algn="just">
              <a:spcAft>
                <a:spcPts val="0"/>
              </a:spcAft>
            </a:pPr>
            <a:r>
              <a:rPr lang="ru-RU" dirty="0">
                <a:latin typeface="Times New Roman"/>
                <a:ea typeface="Calibri"/>
                <a:cs typeface="Times New Roman"/>
              </a:rPr>
              <a:t>Психологическая характеристика темперамента определяется свойствами:</a:t>
            </a:r>
            <a:endParaRPr lang="ru-RU" sz="1400" dirty="0">
              <a:ea typeface="Calibri"/>
              <a:cs typeface="Times New Roman"/>
            </a:endParaRPr>
          </a:p>
          <a:p>
            <a:pPr marL="342900" lvl="0" indent="-342900" algn="just">
              <a:spcAft>
                <a:spcPts val="0"/>
              </a:spcAft>
              <a:buSzPts val="1000"/>
              <a:buFont typeface="Symbol"/>
              <a:buChar char=""/>
              <a:tabLst>
                <a:tab pos="-270510" algn="l"/>
              </a:tabLst>
            </a:pPr>
            <a:r>
              <a:rPr lang="ru-RU" i="1" dirty="0" err="1">
                <a:latin typeface="Times New Roman"/>
                <a:ea typeface="Calibri"/>
                <a:cs typeface="Times New Roman"/>
              </a:rPr>
              <a:t>сензитивностью</a:t>
            </a:r>
            <a:r>
              <a:rPr lang="ru-RU" dirty="0">
                <a:latin typeface="Times New Roman"/>
                <a:ea typeface="Calibri"/>
                <a:cs typeface="Times New Roman"/>
              </a:rPr>
              <a:t>, которая определяет наименьшую силу внешних воздействий для возникновения какой-либо психической реакции, и скорость возникновения этой реакции;</a:t>
            </a:r>
            <a:endParaRPr lang="ru-RU" sz="1400" dirty="0">
              <a:ea typeface="Calibri"/>
              <a:cs typeface="Times New Roman"/>
            </a:endParaRPr>
          </a:p>
          <a:p>
            <a:pPr marL="342900" lvl="0" indent="-342900" algn="just">
              <a:spcAft>
                <a:spcPts val="0"/>
              </a:spcAft>
              <a:buSzPts val="1000"/>
              <a:buFont typeface="Symbol"/>
              <a:buChar char=""/>
              <a:tabLst>
                <a:tab pos="-270510" algn="l"/>
              </a:tabLst>
            </a:pPr>
            <a:r>
              <a:rPr lang="ru-RU" i="1" dirty="0">
                <a:latin typeface="Times New Roman"/>
                <a:ea typeface="Calibri"/>
                <a:cs typeface="Times New Roman"/>
              </a:rPr>
              <a:t>реактивностью</a:t>
            </a:r>
            <a:r>
              <a:rPr lang="ru-RU" dirty="0">
                <a:latin typeface="Times New Roman"/>
                <a:ea typeface="Calibri"/>
                <a:cs typeface="Times New Roman"/>
              </a:rPr>
              <a:t>, т.е. степенью непроизвольности реакций на внешние или внутренние воздействия одинаковой силы (критическое замечание, обидное слово, угроза, резкий или неожиданный звук и т.п.);</a:t>
            </a:r>
            <a:endParaRPr lang="ru-RU" sz="1400" dirty="0">
              <a:ea typeface="Calibri"/>
              <a:cs typeface="Times New Roman"/>
            </a:endParaRPr>
          </a:p>
          <a:p>
            <a:pPr marL="342900" lvl="0" indent="-342900" algn="just">
              <a:spcAft>
                <a:spcPts val="0"/>
              </a:spcAft>
              <a:buSzPts val="1000"/>
              <a:buFont typeface="Symbol"/>
              <a:buChar char=""/>
              <a:tabLst>
                <a:tab pos="-270510" algn="l"/>
              </a:tabLst>
            </a:pPr>
            <a:r>
              <a:rPr lang="ru-RU" i="1" dirty="0">
                <a:latin typeface="Times New Roman"/>
                <a:ea typeface="Calibri"/>
                <a:cs typeface="Times New Roman"/>
              </a:rPr>
              <a:t>активностью</a:t>
            </a:r>
            <a:r>
              <a:rPr lang="ru-RU" dirty="0">
                <a:latin typeface="Times New Roman"/>
                <a:ea typeface="Calibri"/>
                <a:cs typeface="Times New Roman"/>
              </a:rPr>
              <a:t>, под которой понимается степень энергичности воздействия на окружающий мир и преодоления препятствий, т.е. целенаправленность и настойчивость в достижении целей;</a:t>
            </a:r>
            <a:endParaRPr lang="ru-RU" sz="1400" dirty="0">
              <a:ea typeface="Calibri"/>
              <a:cs typeface="Times New Roman"/>
            </a:endParaRPr>
          </a:p>
          <a:p>
            <a:pPr marL="342900" lvl="0" indent="-342900" algn="just">
              <a:spcAft>
                <a:spcPts val="0"/>
              </a:spcAft>
              <a:buSzPts val="1000"/>
              <a:buFont typeface="Symbol"/>
              <a:buChar char=""/>
              <a:tabLst>
                <a:tab pos="-270510" algn="l"/>
              </a:tabLst>
            </a:pPr>
            <a:r>
              <a:rPr lang="ru-RU" i="1" dirty="0">
                <a:latin typeface="Times New Roman"/>
                <a:ea typeface="Calibri"/>
                <a:cs typeface="Times New Roman"/>
              </a:rPr>
              <a:t>соотношением реактивности и активности</a:t>
            </a:r>
            <a:r>
              <a:rPr lang="ru-RU" dirty="0">
                <a:latin typeface="Times New Roman"/>
                <a:ea typeface="Calibri"/>
                <a:cs typeface="Times New Roman"/>
              </a:rPr>
              <a:t>, т.е. от чего в большей степени зависит деятельность человека: от случайных обстоятельств или от стремлений человека;</a:t>
            </a:r>
            <a:endParaRPr lang="ru-RU" sz="1400" dirty="0">
              <a:ea typeface="Calibri"/>
              <a:cs typeface="Times New Roman"/>
            </a:endParaRPr>
          </a:p>
          <a:p>
            <a:pPr marL="342900" lvl="0" indent="-342900" algn="just">
              <a:spcAft>
                <a:spcPts val="0"/>
              </a:spcAft>
              <a:buSzPts val="1000"/>
              <a:buFont typeface="Symbol"/>
              <a:buChar char=""/>
              <a:tabLst>
                <a:tab pos="-270510" algn="l"/>
              </a:tabLst>
            </a:pPr>
            <a:r>
              <a:rPr lang="ru-RU" i="1" dirty="0">
                <a:latin typeface="Times New Roman"/>
                <a:ea typeface="Calibri"/>
                <a:cs typeface="Times New Roman"/>
              </a:rPr>
              <a:t>темпом реакций</a:t>
            </a:r>
            <a:r>
              <a:rPr lang="ru-RU" dirty="0">
                <a:latin typeface="Times New Roman"/>
                <a:ea typeface="Calibri"/>
                <a:cs typeface="Times New Roman"/>
              </a:rPr>
              <a:t>, т.е. скоростью протекании психических процессов: скоростью движений, темпом речи, находчивостью, скоростью запоминания и т.п.;</a:t>
            </a:r>
            <a:endParaRPr lang="ru-RU" sz="1400" dirty="0">
              <a:ea typeface="Calibri"/>
              <a:cs typeface="Times New Roman"/>
            </a:endParaRPr>
          </a:p>
          <a:p>
            <a:pPr marL="342900" lvl="0" indent="-342900" algn="just">
              <a:spcAft>
                <a:spcPts val="0"/>
              </a:spcAft>
              <a:buSzPts val="1000"/>
              <a:buFont typeface="Symbol"/>
              <a:buChar char=""/>
              <a:tabLst>
                <a:tab pos="-270510" algn="l"/>
              </a:tabLst>
            </a:pPr>
            <a:r>
              <a:rPr lang="ru-RU" i="1" dirty="0">
                <a:latin typeface="Times New Roman"/>
                <a:ea typeface="Calibri"/>
                <a:cs typeface="Times New Roman"/>
              </a:rPr>
              <a:t>пластичностью </a:t>
            </a:r>
            <a:r>
              <a:rPr lang="ru-RU" dirty="0">
                <a:latin typeface="Times New Roman"/>
                <a:ea typeface="Calibri"/>
                <a:cs typeface="Times New Roman"/>
              </a:rPr>
              <a:t>и в противоположность</a:t>
            </a:r>
            <a:r>
              <a:rPr lang="ru-RU" i="1" dirty="0">
                <a:latin typeface="Times New Roman"/>
                <a:ea typeface="Calibri"/>
                <a:cs typeface="Times New Roman"/>
              </a:rPr>
              <a:t> ригидностью</a:t>
            </a:r>
            <a:r>
              <a:rPr lang="ru-RU" dirty="0">
                <a:latin typeface="Times New Roman"/>
                <a:ea typeface="Calibri"/>
                <a:cs typeface="Times New Roman"/>
              </a:rPr>
              <a:t>, т.е. легкостью приспособления человека к внешним воздействиям и, наоборот, инертностью и косностью в поведении, суждениях, привычках;</a:t>
            </a:r>
            <a:endParaRPr lang="ru-RU" sz="1400" dirty="0">
              <a:ea typeface="Calibri"/>
              <a:cs typeface="Times New Roman"/>
            </a:endParaRPr>
          </a:p>
          <a:p>
            <a:pPr marL="342900" lvl="0" indent="-342900" algn="just">
              <a:spcAft>
                <a:spcPts val="0"/>
              </a:spcAft>
              <a:buSzPts val="1000"/>
              <a:buFont typeface="Symbol"/>
              <a:buChar char=""/>
              <a:tabLst>
                <a:tab pos="-270510" algn="l"/>
              </a:tabLst>
            </a:pPr>
            <a:r>
              <a:rPr lang="ru-RU" i="1" dirty="0">
                <a:latin typeface="Times New Roman"/>
                <a:ea typeface="Calibri"/>
                <a:cs typeface="Times New Roman"/>
              </a:rPr>
              <a:t>экстраверсией</a:t>
            </a:r>
            <a:r>
              <a:rPr lang="ru-RU" dirty="0">
                <a:latin typeface="Times New Roman"/>
                <a:ea typeface="Calibri"/>
                <a:cs typeface="Times New Roman"/>
              </a:rPr>
              <a:t> и противоположное </a:t>
            </a:r>
            <a:r>
              <a:rPr lang="ru-RU" i="1" dirty="0">
                <a:latin typeface="Times New Roman"/>
                <a:ea typeface="Calibri"/>
                <a:cs typeface="Times New Roman"/>
              </a:rPr>
              <a:t>интроверсией</a:t>
            </a:r>
            <a:r>
              <a:rPr lang="ru-RU" dirty="0">
                <a:latin typeface="Times New Roman"/>
                <a:ea typeface="Calibri"/>
                <a:cs typeface="Times New Roman"/>
              </a:rPr>
              <a:t>, т.е. тем, от чего зависят суждения и поступки человека: от внешних впечатлений в данный момент (экстраверсия) или от образов и мыслей о прошлом и будущем (интроверсия);</a:t>
            </a:r>
            <a:endParaRPr lang="ru-RU" sz="1400" dirty="0">
              <a:ea typeface="Calibri"/>
              <a:cs typeface="Times New Roman"/>
            </a:endParaRPr>
          </a:p>
          <a:p>
            <a:pPr marL="342900" lvl="0" indent="-342900" algn="just">
              <a:spcAft>
                <a:spcPts val="0"/>
              </a:spcAft>
              <a:buSzPts val="1000"/>
              <a:buFont typeface="Symbol"/>
              <a:buChar char=""/>
              <a:tabLst>
                <a:tab pos="-270510" algn="l"/>
              </a:tabLst>
            </a:pPr>
            <a:r>
              <a:rPr lang="ru-RU" i="1" dirty="0">
                <a:latin typeface="Times New Roman"/>
                <a:ea typeface="Calibri"/>
                <a:cs typeface="Times New Roman"/>
              </a:rPr>
              <a:t>эмоциональной возбудимостью</a:t>
            </a:r>
            <a:r>
              <a:rPr lang="ru-RU" dirty="0">
                <a:latin typeface="Times New Roman"/>
                <a:ea typeface="Calibri"/>
                <a:cs typeface="Times New Roman"/>
              </a:rPr>
              <a:t>, т.е. тем, насколько слабое воздействие необходимо для возникновения эмоциональной реакции и с какой скоростью она возникает.</a:t>
            </a:r>
            <a:endParaRPr lang="ru-RU" sz="1400" dirty="0">
              <a:ea typeface="Calibri"/>
              <a:cs typeface="Times New Roman"/>
            </a:endParaRPr>
          </a:p>
        </p:txBody>
      </p:sp>
    </p:spTree>
    <p:extLst>
      <p:ext uri="{BB962C8B-B14F-4D97-AF65-F5344CB8AC3E}">
        <p14:creationId xmlns:p14="http://schemas.microsoft.com/office/powerpoint/2010/main" val="1289280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251" y="150124"/>
            <a:ext cx="11614245" cy="6550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28451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324"/>
          <a:stretch/>
        </p:blipFill>
        <p:spPr bwMode="auto">
          <a:xfrm>
            <a:off x="327546" y="228570"/>
            <a:ext cx="11546006" cy="6458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761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244" y="158513"/>
            <a:ext cx="11812137" cy="6542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6800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222422" y="259492"/>
            <a:ext cx="7438767" cy="5931243"/>
          </a:xfrm>
        </p:spPr>
        <p:txBody>
          <a:bodyPr>
            <a:noAutofit/>
          </a:bodyPr>
          <a:lstStyle/>
          <a:p>
            <a:pPr marL="0" lvl="0" indent="715963" algn="just" defTabSz="914400" fontAlgn="base">
              <a:spcBef>
                <a:spcPct val="50000"/>
              </a:spcBef>
              <a:spcAft>
                <a:spcPct val="0"/>
              </a:spcAft>
              <a:buClrTx/>
              <a:buSzTx/>
              <a:buNone/>
            </a:pPr>
            <a:r>
              <a:rPr lang="ru-RU" altLang="ru-RU" sz="3200" b="1" dirty="0">
                <a:latin typeface="Times New Roman" pitchFamily="18" charset="0"/>
              </a:rPr>
              <a:t>Эргономика</a:t>
            </a:r>
            <a:r>
              <a:rPr lang="ru-RU" altLang="ru-RU" sz="3200" dirty="0">
                <a:latin typeface="Times New Roman" pitchFamily="18" charset="0"/>
              </a:rPr>
              <a:t> (от греческого </a:t>
            </a:r>
            <a:r>
              <a:rPr lang="en-US" altLang="ru-RU" sz="3200" dirty="0">
                <a:latin typeface="Times New Roman" pitchFamily="18" charset="0"/>
              </a:rPr>
              <a:t>ergon</a:t>
            </a:r>
            <a:r>
              <a:rPr lang="ru-RU" altLang="ru-RU" sz="3200" dirty="0">
                <a:latin typeface="Times New Roman" pitchFamily="18" charset="0"/>
              </a:rPr>
              <a:t> - работа и </a:t>
            </a:r>
            <a:r>
              <a:rPr lang="en-US" altLang="ru-RU" sz="3200" dirty="0">
                <a:latin typeface="Times New Roman" pitchFamily="18" charset="0"/>
              </a:rPr>
              <a:t>nomos</a:t>
            </a:r>
            <a:r>
              <a:rPr lang="ru-RU" altLang="ru-RU" sz="3200" dirty="0">
                <a:latin typeface="Times New Roman" pitchFamily="18" charset="0"/>
              </a:rPr>
              <a:t> - закон) - научная дисциплина, изучающая человека в условиях его деятельности, связанной с использованием машин. </a:t>
            </a:r>
            <a:endParaRPr lang="ru-RU" altLang="ru-RU" sz="3200" dirty="0" smtClean="0">
              <a:latin typeface="Times New Roman" pitchFamily="18" charset="0"/>
            </a:endParaRPr>
          </a:p>
          <a:p>
            <a:pPr marL="0" lvl="0" indent="715963" algn="just" defTabSz="914400" fontAlgn="base">
              <a:spcBef>
                <a:spcPct val="50000"/>
              </a:spcBef>
              <a:spcAft>
                <a:spcPct val="0"/>
              </a:spcAft>
              <a:buClrTx/>
              <a:buSzTx/>
              <a:buNone/>
            </a:pPr>
            <a:r>
              <a:rPr lang="ru-RU" altLang="ru-RU" sz="3200" b="1" dirty="0" smtClean="0">
                <a:latin typeface="Times New Roman" pitchFamily="18" charset="0"/>
              </a:rPr>
              <a:t>Цель </a:t>
            </a:r>
            <a:r>
              <a:rPr lang="ru-RU" altLang="ru-RU" sz="3200" b="1" dirty="0">
                <a:latin typeface="Times New Roman" pitchFamily="18" charset="0"/>
              </a:rPr>
              <a:t>эргономики </a:t>
            </a:r>
            <a:r>
              <a:rPr lang="ru-RU" altLang="ru-RU" sz="3200" dirty="0">
                <a:latin typeface="Times New Roman" pitchFamily="18" charset="0"/>
              </a:rPr>
              <a:t>- оптимизация условий труда в системе "человек-машина" (СЧМ). </a:t>
            </a:r>
            <a:endParaRPr lang="ru-RU" altLang="ru-RU" sz="3200" dirty="0" smtClean="0">
              <a:latin typeface="Times New Roman" pitchFamily="18" charset="0"/>
            </a:endParaRPr>
          </a:p>
          <a:p>
            <a:pPr marL="0" lvl="0" indent="715963" algn="just" defTabSz="914400" fontAlgn="base">
              <a:spcBef>
                <a:spcPct val="50000"/>
              </a:spcBef>
              <a:spcAft>
                <a:spcPct val="0"/>
              </a:spcAft>
              <a:buClrTx/>
              <a:buSzTx/>
              <a:buNone/>
            </a:pPr>
            <a:r>
              <a:rPr lang="ru-RU" altLang="ru-RU" sz="3200" dirty="0" smtClean="0">
                <a:latin typeface="Times New Roman" pitchFamily="18" charset="0"/>
              </a:rPr>
              <a:t>Эргономика </a:t>
            </a:r>
            <a:r>
              <a:rPr lang="ru-RU" altLang="ru-RU" sz="3200" dirty="0">
                <a:latin typeface="Times New Roman" pitchFamily="18" charset="0"/>
              </a:rPr>
              <a:t>определяет требования человека к технике и условия ее функционирования. </a:t>
            </a:r>
            <a:endParaRPr lang="ru-RU" sz="3200" dirty="0">
              <a:latin typeface="Times New Roman" panose="02020603050405020304" pitchFamily="18" charset="0"/>
              <a:cs typeface="Times New Roman" panose="02020603050405020304" pitchFamily="18" charset="0"/>
            </a:endParaRPr>
          </a:p>
        </p:txBody>
      </p:sp>
      <p:pic>
        <p:nvPicPr>
          <p:cNvPr id="5" name="Рисунок 4" descr="Эргономика человека | Чертежи, Проектирование интерьеров ..."/>
          <p:cNvPicPr/>
          <p:nvPr/>
        </p:nvPicPr>
        <p:blipFill>
          <a:blip r:embed="rId2">
            <a:extLst>
              <a:ext uri="{28A0092B-C50C-407E-A947-70E740481C1C}">
                <a14:useLocalDpi xmlns:a14="http://schemas.microsoft.com/office/drawing/2010/main" val="0"/>
              </a:ext>
            </a:extLst>
          </a:blip>
          <a:srcRect/>
          <a:stretch>
            <a:fillRect/>
          </a:stretch>
        </p:blipFill>
        <p:spPr bwMode="auto">
          <a:xfrm>
            <a:off x="7809470" y="271849"/>
            <a:ext cx="4114799" cy="5881816"/>
          </a:xfrm>
          <a:prstGeom prst="rect">
            <a:avLst/>
          </a:prstGeom>
          <a:noFill/>
          <a:ln>
            <a:noFill/>
          </a:ln>
        </p:spPr>
      </p:pic>
    </p:spTree>
    <p:extLst>
      <p:ext uri="{BB962C8B-B14F-4D97-AF65-F5344CB8AC3E}">
        <p14:creationId xmlns:p14="http://schemas.microsoft.com/office/powerpoint/2010/main" val="4036071654"/>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77421" y="0"/>
            <a:ext cx="11873552" cy="6709529"/>
          </a:xfrm>
          <a:prstGeom prst="rect">
            <a:avLst/>
          </a:prstGeom>
        </p:spPr>
        <p:txBody>
          <a:bodyPr wrap="square">
            <a:spAutoFit/>
          </a:bodyPr>
          <a:lstStyle/>
          <a:p>
            <a:pPr indent="450215" algn="ctr">
              <a:spcAft>
                <a:spcPts val="0"/>
              </a:spcAft>
            </a:pPr>
            <a:r>
              <a:rPr lang="ru-RU" b="1" dirty="0">
                <a:latin typeface="Times New Roman"/>
                <a:ea typeface="Calibri"/>
                <a:cs typeface="Times New Roman"/>
              </a:rPr>
              <a:t>2.5. Социальные характеристики человека</a:t>
            </a:r>
            <a:endParaRPr lang="ru-RU" sz="1400" dirty="0">
              <a:ea typeface="Calibri"/>
              <a:cs typeface="Times New Roman"/>
            </a:endParaRPr>
          </a:p>
          <a:p>
            <a:pPr indent="450215" algn="just">
              <a:spcAft>
                <a:spcPts val="0"/>
              </a:spcAft>
            </a:pPr>
            <a:r>
              <a:rPr lang="ru-RU" dirty="0">
                <a:latin typeface="Times New Roman"/>
                <a:ea typeface="Calibri"/>
                <a:cs typeface="Times New Roman"/>
              </a:rPr>
              <a:t>Если рассмотренные ранее антропометрические, физиологические и психические характеристики человека определяют генным составом и окружающей природной средой, то существуют характеристики, определяемые, в первую очередь, воспитанием: воспитанием в семье, в детском саду, в школе, в других учебных заведениях, на улице, на работе, в среде товарищей и друзей. Это – социальные характеристики. Они, безусловно, связаны с психическими и психологическими характеристиками. Вместе с тем они – плод воспитания. Такими характеристиками применительно к безопасности являются</a:t>
            </a:r>
            <a:r>
              <a:rPr lang="ru-RU" dirty="0" smtClean="0">
                <a:latin typeface="Times New Roman"/>
                <a:ea typeface="Calibri"/>
                <a:cs typeface="Times New Roman"/>
              </a:rPr>
              <a:t>:</a:t>
            </a:r>
          </a:p>
          <a:p>
            <a:pPr indent="450215" algn="just">
              <a:spcAft>
                <a:spcPts val="0"/>
              </a:spcAft>
            </a:pPr>
            <a:endParaRPr lang="ru-RU" sz="1400" dirty="0">
              <a:latin typeface="Times New Roman"/>
              <a:ea typeface="Calibri"/>
              <a:cs typeface="Times New Roman"/>
            </a:endParaRPr>
          </a:p>
          <a:p>
            <a:pPr indent="450215" algn="just">
              <a:spcAft>
                <a:spcPts val="0"/>
              </a:spcAft>
            </a:pPr>
            <a:endParaRPr lang="ru-RU" sz="1400" dirty="0">
              <a:ea typeface="Calibri"/>
              <a:cs typeface="Times New Roman"/>
            </a:endParaRPr>
          </a:p>
          <a:p>
            <a:pPr marL="342900" lvl="0" indent="-342900" algn="just">
              <a:spcAft>
                <a:spcPts val="0"/>
              </a:spcAft>
              <a:buSzPts val="1000"/>
              <a:buFont typeface="Symbol"/>
              <a:buChar char=""/>
              <a:tabLst>
                <a:tab pos="457200" algn="l"/>
              </a:tabLst>
            </a:pPr>
            <a:r>
              <a:rPr lang="ru-RU" dirty="0">
                <a:latin typeface="Times New Roman"/>
                <a:ea typeface="Calibri"/>
                <a:cs typeface="Times New Roman"/>
              </a:rPr>
              <a:t>трудолюбие;</a:t>
            </a:r>
            <a:endParaRPr lang="ru-RU" sz="1400" dirty="0">
              <a:ea typeface="Calibri"/>
              <a:cs typeface="Times New Roman"/>
            </a:endParaRPr>
          </a:p>
          <a:p>
            <a:pPr marL="342900" lvl="0" indent="-342900" algn="just">
              <a:spcAft>
                <a:spcPts val="0"/>
              </a:spcAft>
              <a:buSzPts val="1000"/>
              <a:buFont typeface="Symbol"/>
              <a:buChar char=""/>
              <a:tabLst>
                <a:tab pos="457200" algn="l"/>
              </a:tabLst>
            </a:pPr>
            <a:r>
              <a:rPr lang="ru-RU" dirty="0">
                <a:latin typeface="Times New Roman"/>
                <a:ea typeface="Calibri"/>
                <a:cs typeface="Times New Roman"/>
              </a:rPr>
              <a:t>дисциплинированность;</a:t>
            </a:r>
            <a:endParaRPr lang="ru-RU" sz="1400" dirty="0">
              <a:ea typeface="Calibri"/>
              <a:cs typeface="Times New Roman"/>
            </a:endParaRPr>
          </a:p>
          <a:p>
            <a:pPr marL="342900" lvl="0" indent="-342900" algn="just">
              <a:spcAft>
                <a:spcPts val="0"/>
              </a:spcAft>
              <a:buSzPts val="1000"/>
              <a:buFont typeface="Symbol"/>
              <a:buChar char=""/>
              <a:tabLst>
                <a:tab pos="457200" algn="l"/>
              </a:tabLst>
            </a:pPr>
            <a:r>
              <a:rPr lang="ru-RU" dirty="0">
                <a:latin typeface="Times New Roman"/>
                <a:ea typeface="Calibri"/>
                <a:cs typeface="Times New Roman"/>
              </a:rPr>
              <a:t>аккуратность;</a:t>
            </a:r>
            <a:endParaRPr lang="ru-RU" sz="1400" dirty="0">
              <a:ea typeface="Calibri"/>
              <a:cs typeface="Times New Roman"/>
            </a:endParaRPr>
          </a:p>
          <a:p>
            <a:pPr marL="342900" lvl="0" indent="-342900" algn="just">
              <a:spcAft>
                <a:spcPts val="0"/>
              </a:spcAft>
              <a:buSzPts val="1000"/>
              <a:buFont typeface="Symbol"/>
              <a:buChar char=""/>
              <a:tabLst>
                <a:tab pos="457200" algn="l"/>
              </a:tabLst>
            </a:pPr>
            <a:r>
              <a:rPr lang="ru-RU" dirty="0">
                <a:latin typeface="Times New Roman"/>
                <a:ea typeface="Calibri"/>
                <a:cs typeface="Times New Roman"/>
              </a:rPr>
              <a:t>добросовестность;</a:t>
            </a:r>
            <a:endParaRPr lang="ru-RU" sz="1400" dirty="0">
              <a:ea typeface="Calibri"/>
              <a:cs typeface="Times New Roman"/>
            </a:endParaRPr>
          </a:p>
          <a:p>
            <a:pPr marL="342900" lvl="0" indent="-342900" algn="just">
              <a:spcAft>
                <a:spcPts val="0"/>
              </a:spcAft>
              <a:buSzPts val="1000"/>
              <a:buFont typeface="Symbol"/>
              <a:buChar char=""/>
              <a:tabLst>
                <a:tab pos="457200" algn="l"/>
              </a:tabLst>
            </a:pPr>
            <a:r>
              <a:rPr lang="ru-RU" dirty="0">
                <a:latin typeface="Times New Roman"/>
                <a:ea typeface="Calibri"/>
                <a:cs typeface="Times New Roman"/>
              </a:rPr>
              <a:t>чувство опасности (бесстрашие);</a:t>
            </a:r>
            <a:endParaRPr lang="ru-RU" sz="1400" dirty="0">
              <a:ea typeface="Calibri"/>
              <a:cs typeface="Times New Roman"/>
            </a:endParaRPr>
          </a:p>
          <a:p>
            <a:pPr marL="342900" lvl="0" indent="-342900" algn="just">
              <a:spcAft>
                <a:spcPts val="0"/>
              </a:spcAft>
              <a:buSzPts val="1000"/>
              <a:buFont typeface="Symbol"/>
              <a:buChar char=""/>
              <a:tabLst>
                <a:tab pos="457200" algn="l"/>
              </a:tabLst>
            </a:pPr>
            <a:r>
              <a:rPr lang="ru-RU" dirty="0">
                <a:latin typeface="Times New Roman"/>
                <a:ea typeface="Calibri"/>
                <a:cs typeface="Times New Roman"/>
              </a:rPr>
              <a:t>обученность (обучаемость);</a:t>
            </a:r>
            <a:endParaRPr lang="ru-RU" sz="1400" dirty="0">
              <a:ea typeface="Calibri"/>
              <a:cs typeface="Times New Roman"/>
            </a:endParaRPr>
          </a:p>
          <a:p>
            <a:pPr marL="342900" lvl="0" indent="-342900" algn="just">
              <a:spcAft>
                <a:spcPts val="0"/>
              </a:spcAft>
              <a:buSzPts val="1000"/>
              <a:buFont typeface="Symbol"/>
              <a:buChar char=""/>
              <a:tabLst>
                <a:tab pos="457200" algn="l"/>
              </a:tabLst>
            </a:pPr>
            <a:r>
              <a:rPr lang="ru-RU" dirty="0">
                <a:latin typeface="Times New Roman"/>
                <a:ea typeface="Calibri"/>
                <a:cs typeface="Times New Roman"/>
              </a:rPr>
              <a:t>выносливость;</a:t>
            </a:r>
            <a:endParaRPr lang="ru-RU" sz="1400" dirty="0">
              <a:ea typeface="Calibri"/>
              <a:cs typeface="Times New Roman"/>
            </a:endParaRPr>
          </a:p>
          <a:p>
            <a:pPr marL="342900" lvl="0" indent="-342900" algn="just">
              <a:spcAft>
                <a:spcPts val="0"/>
              </a:spcAft>
              <a:buSzPts val="1000"/>
              <a:buFont typeface="Symbol"/>
              <a:buChar char=""/>
              <a:tabLst>
                <a:tab pos="457200" algn="l"/>
              </a:tabLst>
            </a:pPr>
            <a:r>
              <a:rPr lang="ru-RU" dirty="0">
                <a:latin typeface="Times New Roman"/>
                <a:ea typeface="Calibri"/>
                <a:cs typeface="Times New Roman"/>
              </a:rPr>
              <a:t>сила</a:t>
            </a:r>
            <a:r>
              <a:rPr lang="ru-RU" dirty="0" smtClean="0">
                <a:latin typeface="Times New Roman"/>
                <a:ea typeface="Calibri"/>
                <a:cs typeface="Times New Roman"/>
              </a:rPr>
              <a:t>.</a:t>
            </a:r>
          </a:p>
          <a:p>
            <a:pPr marL="342900" lvl="0" indent="-342900" algn="just">
              <a:spcAft>
                <a:spcPts val="0"/>
              </a:spcAft>
              <a:buSzPts val="1000"/>
              <a:buFont typeface="Symbol"/>
              <a:buChar char=""/>
              <a:tabLst>
                <a:tab pos="457200" algn="l"/>
              </a:tabLst>
            </a:pPr>
            <a:endParaRPr lang="ru-RU" sz="1400" dirty="0">
              <a:latin typeface="Times New Roman"/>
              <a:ea typeface="Calibri"/>
              <a:cs typeface="Times New Roman"/>
            </a:endParaRPr>
          </a:p>
          <a:p>
            <a:pPr marL="342900" lvl="0" indent="-342900" algn="just">
              <a:spcAft>
                <a:spcPts val="0"/>
              </a:spcAft>
              <a:buSzPts val="1000"/>
              <a:buFont typeface="Symbol"/>
              <a:buChar char=""/>
              <a:tabLst>
                <a:tab pos="457200" algn="l"/>
              </a:tabLst>
            </a:pPr>
            <a:endParaRPr lang="ru-RU" sz="1400" dirty="0" smtClean="0">
              <a:latin typeface="Times New Roman"/>
              <a:ea typeface="Calibri"/>
              <a:cs typeface="Times New Roman"/>
            </a:endParaRPr>
          </a:p>
          <a:p>
            <a:pPr marL="342900" lvl="0" indent="-342900" algn="just">
              <a:spcAft>
                <a:spcPts val="0"/>
              </a:spcAft>
              <a:buSzPts val="1000"/>
              <a:buFont typeface="Symbol"/>
              <a:buChar char=""/>
              <a:tabLst>
                <a:tab pos="457200" algn="l"/>
              </a:tabLst>
            </a:pPr>
            <a:endParaRPr lang="ru-RU" sz="1400" dirty="0">
              <a:ea typeface="Calibri"/>
              <a:cs typeface="Times New Roman"/>
            </a:endParaRPr>
          </a:p>
          <a:p>
            <a:pPr indent="450215" algn="just">
              <a:spcAft>
                <a:spcPts val="0"/>
              </a:spcAft>
            </a:pPr>
            <a:r>
              <a:rPr lang="ru-RU" b="1" dirty="0">
                <a:latin typeface="Times New Roman"/>
                <a:ea typeface="Calibri"/>
                <a:cs typeface="Times New Roman"/>
              </a:rPr>
              <a:t>Чувство опасности</a:t>
            </a:r>
            <a:r>
              <a:rPr lang="ru-RU" dirty="0">
                <a:latin typeface="Times New Roman"/>
                <a:ea typeface="Calibri"/>
                <a:cs typeface="Times New Roman"/>
              </a:rPr>
              <a:t> и, в противоположность – </a:t>
            </a:r>
            <a:r>
              <a:rPr lang="ru-RU" b="1" dirty="0">
                <a:latin typeface="Times New Roman"/>
                <a:ea typeface="Calibri"/>
                <a:cs typeface="Times New Roman"/>
              </a:rPr>
              <a:t>бесстрашие</a:t>
            </a:r>
            <a:r>
              <a:rPr lang="ru-RU" dirty="0">
                <a:latin typeface="Times New Roman"/>
                <a:ea typeface="Calibri"/>
                <a:cs typeface="Times New Roman"/>
              </a:rPr>
              <a:t> как характеристика человека исключительно важно при рассмотрении проблем безопасности. Излишнее бесстрашие приводит к неразумным поступкам и, как следствие, к травмам самого человека и окружающих. С другой стороны, бесстрашие позволяет прийти на помощь людям, находящимся в опасной ситуации и спасти их от угрозы травм или гибели. Чувство опасности у человека определяет его осторожное поведение и, тем самым, позволяет избежать попадания в опасные ситуации. </a:t>
            </a:r>
            <a:endParaRPr lang="ru-RU" sz="1400" dirty="0">
              <a:ea typeface="Calibri"/>
              <a:cs typeface="Times New Roman"/>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8794" y="1729852"/>
            <a:ext cx="8052179" cy="3347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77787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22830" y="0"/>
            <a:ext cx="11914495" cy="5355312"/>
          </a:xfrm>
          <a:prstGeom prst="rect">
            <a:avLst/>
          </a:prstGeom>
        </p:spPr>
        <p:txBody>
          <a:bodyPr wrap="square">
            <a:spAutoFit/>
          </a:bodyPr>
          <a:lstStyle/>
          <a:p>
            <a:pPr indent="450215" algn="ctr">
              <a:spcAft>
                <a:spcPts val="0"/>
              </a:spcAft>
            </a:pPr>
            <a:r>
              <a:rPr lang="ru-RU" b="1" dirty="0">
                <a:latin typeface="Times New Roman"/>
                <a:ea typeface="Calibri"/>
                <a:cs typeface="Times New Roman"/>
              </a:rPr>
              <a:t>3. Работоспособность человека</a:t>
            </a:r>
            <a:endParaRPr lang="ru-RU" sz="1400" dirty="0">
              <a:ea typeface="Calibri"/>
              <a:cs typeface="Times New Roman"/>
            </a:endParaRPr>
          </a:p>
          <a:p>
            <a:pPr indent="450215" algn="just">
              <a:spcAft>
                <a:spcPts val="0"/>
              </a:spcAft>
            </a:pPr>
            <a:r>
              <a:rPr lang="ru-RU" dirty="0">
                <a:latin typeface="Times New Roman"/>
                <a:ea typeface="Calibri"/>
                <a:cs typeface="Times New Roman"/>
              </a:rPr>
              <a:t>Работоспособность человека зависит от характера деятельности и времени выполнения. Функционирование человека-оператора должно рассматриваться с учетом длительности работы. Надежность его, помимо факторов внешних, определяется изменением работоспособности во времени, т. е. степенью развития утомления. Мы условно различаем состояние оперативного покоя (исходное состояние до начала деятельности) и рабочее состояние человека-оператора.</a:t>
            </a:r>
            <a:endParaRPr lang="ru-RU" sz="1400" dirty="0">
              <a:ea typeface="Calibri"/>
              <a:cs typeface="Times New Roman"/>
            </a:endParaRPr>
          </a:p>
          <a:p>
            <a:pPr indent="450215" algn="just">
              <a:spcAft>
                <a:spcPts val="0"/>
              </a:spcAft>
            </a:pPr>
            <a:r>
              <a:rPr lang="ru-RU" dirty="0" smtClean="0">
                <a:latin typeface="Times New Roman"/>
                <a:ea typeface="Calibri"/>
                <a:cs typeface="Times New Roman"/>
              </a:rPr>
              <a:t>Рассмотрим </a:t>
            </a:r>
            <a:r>
              <a:rPr lang="ru-RU" dirty="0">
                <a:latin typeface="Times New Roman"/>
                <a:ea typeface="Calibri"/>
                <a:cs typeface="Times New Roman"/>
              </a:rPr>
              <a:t>этапы изменения состояния организма (более четко они выражены при физической деятельности). </a:t>
            </a:r>
            <a:endParaRPr lang="ru-RU" sz="1400" dirty="0">
              <a:ea typeface="Calibri"/>
              <a:cs typeface="Times New Roman"/>
            </a:endParaRPr>
          </a:p>
          <a:p>
            <a:pPr indent="450215" algn="just">
              <a:spcAft>
                <a:spcPts val="0"/>
              </a:spcAft>
            </a:pPr>
            <a:r>
              <a:rPr lang="ru-RU" dirty="0">
                <a:latin typeface="Times New Roman"/>
                <a:ea typeface="Calibri"/>
                <a:cs typeface="Times New Roman"/>
              </a:rPr>
              <a:t>1. </a:t>
            </a:r>
            <a:r>
              <a:rPr lang="ru-RU" b="1" dirty="0">
                <a:latin typeface="Times New Roman"/>
                <a:ea typeface="Calibri"/>
                <a:cs typeface="Times New Roman"/>
              </a:rPr>
              <a:t>Мобилизация</a:t>
            </a:r>
            <a:r>
              <a:rPr lang="ru-RU" dirty="0">
                <a:latin typeface="Times New Roman"/>
                <a:ea typeface="Calibri"/>
                <a:cs typeface="Times New Roman"/>
              </a:rPr>
              <a:t>. В начале работы обычно повышается функциональная активность нервной системы и других систем организма. На этом этапе оператор приспосабливается к деятельности, т. е. совершается переход от оперативного покоя к работе. При этом возрастает концентрация внимания, повышается скорость сенсомоторных реакций. Чем тренированнее оператор, тем короче во времени фаза мобилизации. При предварительном «вхождении» в работу (дублирование работы предыдущего оператора в течение 10–15 мин) эта фаза может сократиться до 3–5 мин. </a:t>
            </a:r>
            <a:endParaRPr lang="ru-RU" sz="1400" dirty="0">
              <a:ea typeface="Calibri"/>
              <a:cs typeface="Times New Roman"/>
            </a:endParaRPr>
          </a:p>
          <a:p>
            <a:pPr indent="450215" algn="just">
              <a:spcAft>
                <a:spcPts val="0"/>
              </a:spcAft>
            </a:pPr>
            <a:r>
              <a:rPr lang="ru-RU" dirty="0">
                <a:latin typeface="Times New Roman"/>
                <a:ea typeface="Calibri"/>
                <a:cs typeface="Times New Roman"/>
              </a:rPr>
              <a:t>2. </a:t>
            </a:r>
            <a:r>
              <a:rPr lang="ru-RU" b="1" dirty="0">
                <a:latin typeface="Times New Roman"/>
                <a:ea typeface="Calibri"/>
                <a:cs typeface="Times New Roman"/>
              </a:rPr>
              <a:t>Первичная реакция</a:t>
            </a:r>
            <a:r>
              <a:rPr lang="ru-RU" dirty="0">
                <a:latin typeface="Times New Roman"/>
                <a:ea typeface="Calibri"/>
                <a:cs typeface="Times New Roman"/>
              </a:rPr>
              <a:t>. Иногда после окончания фазы мобилизации может наступать кратковременная первичная реакция, характеризующаяся снижением показателей деятельности, заторможенностью и т. д. Физиологически наличие этой фазы может быть объяснено тем, что при переходе от оперативного покоя к деятельности в фазе мобилизации в кору мозга начинает поступать большой поток сигналов, что в первый момент может вызвать некоторое торможение (до адаптации). Длительность этой фазы составляет 3–5 минут и чем опытнее оператор, тем она короче. Чем короче фаза мобилизации, тем короче и фаза первичной реакции (у квалифицированных операторов она может вовсе отсутствовать). </a:t>
            </a:r>
            <a:endParaRPr lang="ru-RU" sz="1400" dirty="0">
              <a:ea typeface="Calibri"/>
              <a:cs typeface="Times New Roman"/>
            </a:endParaRPr>
          </a:p>
        </p:txBody>
      </p:sp>
      <p:pic>
        <p:nvPicPr>
          <p:cNvPr id="1638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731" t="7712" r="25970" b="13482"/>
          <a:stretch/>
        </p:blipFill>
        <p:spPr bwMode="auto">
          <a:xfrm>
            <a:off x="2299647" y="5049672"/>
            <a:ext cx="7560859" cy="1808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2706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95532" y="46546"/>
            <a:ext cx="11982735" cy="3970318"/>
          </a:xfrm>
          <a:prstGeom prst="rect">
            <a:avLst/>
          </a:prstGeom>
        </p:spPr>
        <p:txBody>
          <a:bodyPr wrap="square">
            <a:spAutoFit/>
          </a:bodyPr>
          <a:lstStyle/>
          <a:p>
            <a:pPr indent="450215" algn="just">
              <a:spcAft>
                <a:spcPts val="0"/>
              </a:spcAft>
            </a:pPr>
            <a:r>
              <a:rPr lang="ru-RU" dirty="0">
                <a:latin typeface="Times New Roman"/>
                <a:ea typeface="Calibri"/>
                <a:cs typeface="Times New Roman"/>
              </a:rPr>
              <a:t>3. </a:t>
            </a:r>
            <a:r>
              <a:rPr lang="ru-RU" b="1" dirty="0" err="1">
                <a:latin typeface="Times New Roman"/>
                <a:ea typeface="Calibri"/>
                <a:cs typeface="Times New Roman"/>
              </a:rPr>
              <a:t>Гиперкомпенсация</a:t>
            </a:r>
            <a:r>
              <a:rPr lang="ru-RU" dirty="0">
                <a:latin typeface="Times New Roman"/>
                <a:ea typeface="Calibri"/>
                <a:cs typeface="Times New Roman"/>
              </a:rPr>
              <a:t>. После указанных фаз наступает увеличение работоспособности, отмечается оптимальная концентрация внимания. Однако при этом имеет место слишком большой расход энергии, превышающий потребности. Чем выше профессиональная подготовка, тем короче эта фаза во времени (5–20 мин.). </a:t>
            </a:r>
            <a:endParaRPr lang="ru-RU" sz="1400" dirty="0">
              <a:ea typeface="Calibri"/>
              <a:cs typeface="Times New Roman"/>
            </a:endParaRPr>
          </a:p>
          <a:p>
            <a:pPr indent="450215" algn="just">
              <a:spcAft>
                <a:spcPts val="0"/>
              </a:spcAft>
            </a:pPr>
            <a:r>
              <a:rPr lang="ru-RU" dirty="0">
                <a:latin typeface="Times New Roman"/>
                <a:ea typeface="Calibri"/>
                <a:cs typeface="Times New Roman"/>
              </a:rPr>
              <a:t>4. </a:t>
            </a:r>
            <a:r>
              <a:rPr lang="ru-RU" b="1" dirty="0">
                <a:latin typeface="Times New Roman"/>
                <a:ea typeface="Calibri"/>
                <a:cs typeface="Times New Roman"/>
              </a:rPr>
              <a:t>Компенсация</a:t>
            </a:r>
            <a:r>
              <a:rPr lang="ru-RU" dirty="0">
                <a:latin typeface="Times New Roman"/>
                <a:ea typeface="Calibri"/>
                <a:cs typeface="Times New Roman"/>
              </a:rPr>
              <a:t>. Оптимальное приспособление организма человека к выполнению трудовой задачи. Длительность фазы зависит от обученности оператора, тренированности состояния здоровья, условий работы. </a:t>
            </a:r>
            <a:endParaRPr lang="ru-RU" sz="1400" dirty="0">
              <a:ea typeface="Calibri"/>
              <a:cs typeface="Times New Roman"/>
            </a:endParaRPr>
          </a:p>
          <a:p>
            <a:pPr indent="450215" algn="just">
              <a:spcAft>
                <a:spcPts val="0"/>
              </a:spcAft>
            </a:pPr>
            <a:r>
              <a:rPr lang="ru-RU" dirty="0">
                <a:latin typeface="Times New Roman"/>
                <a:ea typeface="Calibri"/>
                <a:cs typeface="Times New Roman"/>
              </a:rPr>
              <a:t>5. </a:t>
            </a:r>
            <a:r>
              <a:rPr lang="ru-RU" b="1" dirty="0" err="1">
                <a:latin typeface="Times New Roman"/>
                <a:ea typeface="Calibri"/>
                <a:cs typeface="Times New Roman"/>
              </a:rPr>
              <a:t>Субкомпенсация</a:t>
            </a:r>
            <a:r>
              <a:rPr lang="ru-RU" b="1" dirty="0">
                <a:latin typeface="Times New Roman"/>
                <a:ea typeface="Calibri"/>
                <a:cs typeface="Times New Roman"/>
              </a:rPr>
              <a:t>.</a:t>
            </a:r>
            <a:r>
              <a:rPr lang="ru-RU" dirty="0">
                <a:latin typeface="Times New Roman"/>
                <a:ea typeface="Calibri"/>
                <a:cs typeface="Times New Roman"/>
              </a:rPr>
              <a:t> Снижение объективных физиологических показателей состояния оператора, хотя уровень работоспособности поддерживается. При этом ослабляются контролирующие функции. Дополнительные нагрузки сразу же нарушают деятельность. Длительность этой фазы зависит от тех же факторов, которые упоминались в п. 4. </a:t>
            </a:r>
            <a:endParaRPr lang="ru-RU" sz="1400" dirty="0">
              <a:ea typeface="Calibri"/>
              <a:cs typeface="Times New Roman"/>
            </a:endParaRPr>
          </a:p>
          <a:p>
            <a:pPr indent="450215" algn="just">
              <a:spcAft>
                <a:spcPts val="0"/>
              </a:spcAft>
            </a:pPr>
            <a:r>
              <a:rPr lang="ru-RU" dirty="0">
                <a:latin typeface="Times New Roman"/>
                <a:ea typeface="Calibri"/>
                <a:cs typeface="Times New Roman"/>
              </a:rPr>
              <a:t>6. </a:t>
            </a:r>
            <a:r>
              <a:rPr lang="ru-RU" b="1" dirty="0">
                <a:latin typeface="Times New Roman"/>
                <a:ea typeface="Calibri"/>
                <a:cs typeface="Times New Roman"/>
              </a:rPr>
              <a:t>Декомпенсация</a:t>
            </a:r>
            <a:r>
              <a:rPr lang="ru-RU" dirty="0">
                <a:latin typeface="Times New Roman"/>
                <a:ea typeface="Calibri"/>
                <a:cs typeface="Times New Roman"/>
              </a:rPr>
              <a:t>. Резкое снижение работоспособности и функционального состояния организма. Быстро возрастает число ошибочных действий, неправильных решений, вплоть до прекращения работы. </a:t>
            </a:r>
            <a:endParaRPr lang="ru-RU" sz="1400" dirty="0">
              <a:ea typeface="Calibri"/>
              <a:cs typeface="Times New Roman"/>
            </a:endParaRPr>
          </a:p>
          <a:p>
            <a:pPr indent="450215" algn="just">
              <a:spcAft>
                <a:spcPts val="0"/>
              </a:spcAft>
            </a:pPr>
            <a:r>
              <a:rPr lang="ru-RU" dirty="0">
                <a:latin typeface="Times New Roman"/>
                <a:ea typeface="Calibri"/>
                <a:cs typeface="Times New Roman"/>
              </a:rPr>
              <a:t>7. </a:t>
            </a:r>
            <a:r>
              <a:rPr lang="ru-RU" b="1" dirty="0">
                <a:latin typeface="Times New Roman"/>
                <a:ea typeface="Calibri"/>
                <a:cs typeface="Times New Roman"/>
              </a:rPr>
              <a:t>Срыв</a:t>
            </a:r>
            <a:r>
              <a:rPr lang="ru-RU" dirty="0">
                <a:latin typeface="Times New Roman"/>
                <a:ea typeface="Calibri"/>
                <a:cs typeface="Times New Roman"/>
              </a:rPr>
              <a:t> – полное прекращение целенаправленной деятельности, вплоть до потери сознания. Срыв выводит оператора из строя на длительный срок, требует специальных лечебных мероприятий. </a:t>
            </a:r>
            <a:endParaRPr lang="ru-RU" sz="1400" dirty="0">
              <a:ea typeface="Calibri"/>
              <a:cs typeface="Times New Roman"/>
            </a:endParaRPr>
          </a:p>
          <a:p>
            <a:pPr indent="450215" algn="just">
              <a:spcAft>
                <a:spcPts val="0"/>
              </a:spcAft>
            </a:pPr>
            <a:r>
              <a:rPr lang="ru-RU" dirty="0">
                <a:latin typeface="Times New Roman"/>
                <a:ea typeface="Calibri"/>
                <a:cs typeface="Times New Roman"/>
              </a:rPr>
              <a:t>После четвертой и пятой фаз может отмечаться дополнительная фаза </a:t>
            </a:r>
            <a:r>
              <a:rPr lang="ru-RU" b="1" dirty="0">
                <a:latin typeface="Times New Roman"/>
                <a:ea typeface="Calibri"/>
                <a:cs typeface="Times New Roman"/>
              </a:rPr>
              <a:t>конечного порыва</a:t>
            </a:r>
            <a:r>
              <a:rPr lang="ru-RU" dirty="0">
                <a:latin typeface="Times New Roman"/>
                <a:ea typeface="Calibri"/>
                <a:cs typeface="Times New Roman"/>
              </a:rPr>
              <a:t>. Эта фаза характеризуется кратковременным повышением работоспособности.</a:t>
            </a:r>
            <a:endParaRPr lang="ru-RU" sz="1400" dirty="0">
              <a:ea typeface="Calibri"/>
              <a:cs typeface="Times New Roman"/>
            </a:endParaRP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511" y="4016864"/>
            <a:ext cx="10508776" cy="2841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90722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95533" y="11668"/>
            <a:ext cx="11955439" cy="3139321"/>
          </a:xfrm>
          <a:prstGeom prst="rect">
            <a:avLst/>
          </a:prstGeom>
        </p:spPr>
        <p:txBody>
          <a:bodyPr wrap="square">
            <a:spAutoFit/>
          </a:bodyPr>
          <a:lstStyle/>
          <a:p>
            <a:pPr indent="450215" algn="just">
              <a:spcAft>
                <a:spcPts val="0"/>
              </a:spcAft>
            </a:pPr>
            <a:r>
              <a:rPr lang="ru-RU" dirty="0" smtClean="0">
                <a:latin typeface="Times New Roman"/>
                <a:ea typeface="Calibri"/>
                <a:cs typeface="Times New Roman"/>
              </a:rPr>
              <a:t>Скорость </a:t>
            </a:r>
            <a:r>
              <a:rPr lang="ru-RU" dirty="0">
                <a:latin typeface="Times New Roman"/>
                <a:ea typeface="Calibri"/>
                <a:cs typeface="Times New Roman"/>
              </a:rPr>
              <a:t>развития утомления зависит от характера работы, состояния организма, обученности, тренированности, условий среды и т. д. </a:t>
            </a:r>
            <a:endParaRPr lang="ru-RU" sz="1400" dirty="0">
              <a:ea typeface="Calibri"/>
              <a:cs typeface="Times New Roman"/>
            </a:endParaRPr>
          </a:p>
          <a:p>
            <a:pPr indent="450215" algn="just">
              <a:spcAft>
                <a:spcPts val="0"/>
              </a:spcAft>
            </a:pPr>
            <a:r>
              <a:rPr lang="ru-RU" dirty="0">
                <a:latin typeface="Times New Roman"/>
                <a:ea typeface="Calibri"/>
                <a:cs typeface="Times New Roman"/>
              </a:rPr>
              <a:t>В зависимости от энергетических расходов различают работу </a:t>
            </a:r>
            <a:r>
              <a:rPr lang="ru-RU" b="1" dirty="0">
                <a:latin typeface="Times New Roman"/>
                <a:ea typeface="Calibri"/>
                <a:cs typeface="Times New Roman"/>
              </a:rPr>
              <a:t>максимальной, </a:t>
            </a:r>
            <a:r>
              <a:rPr lang="ru-RU" b="1" dirty="0" err="1">
                <a:latin typeface="Times New Roman"/>
                <a:ea typeface="Calibri"/>
                <a:cs typeface="Times New Roman"/>
              </a:rPr>
              <a:t>субмаксимальной</a:t>
            </a:r>
            <a:r>
              <a:rPr lang="ru-RU" b="1" dirty="0">
                <a:latin typeface="Times New Roman"/>
                <a:ea typeface="Calibri"/>
                <a:cs typeface="Times New Roman"/>
              </a:rPr>
              <a:t>, большой и умеренной</a:t>
            </a:r>
            <a:r>
              <a:rPr lang="ru-RU" dirty="0">
                <a:latin typeface="Times New Roman"/>
                <a:ea typeface="Calibri"/>
                <a:cs typeface="Times New Roman"/>
              </a:rPr>
              <a:t> интенсивности. Критерий – расход (поглощение) кислорода. Это для мышечной работы. Нагрузка и утомление связаны линейно. Факторы неблагоприятной среды и режим работы способствуют развитию утомления. Сильные эмоциональные напряжения также усиливают утомление. Следует учитывать изменения в организме, которые возникают не только в силу утомления, но под влиянием рабочей обстановки, эмоций и т. д.</a:t>
            </a:r>
            <a:endParaRPr lang="ru-RU" sz="1400" dirty="0">
              <a:ea typeface="Calibri"/>
              <a:cs typeface="Times New Roman"/>
            </a:endParaRPr>
          </a:p>
          <a:p>
            <a:pPr indent="450215" algn="just">
              <a:spcAft>
                <a:spcPts val="0"/>
              </a:spcAft>
            </a:pPr>
            <a:r>
              <a:rPr lang="ru-RU" dirty="0">
                <a:latin typeface="Times New Roman"/>
                <a:ea typeface="Calibri"/>
                <a:cs typeface="Times New Roman"/>
              </a:rPr>
              <a:t>При очень сильных внешних воздействиях мощный поток сигналов вызывает сильную перестройку работы организма, проявляющуюся в развитии общего адаптационного синдрома, а само состояние носит название </a:t>
            </a:r>
            <a:r>
              <a:rPr lang="ru-RU" b="1" dirty="0">
                <a:latin typeface="Times New Roman"/>
                <a:ea typeface="Calibri"/>
                <a:cs typeface="Times New Roman"/>
              </a:rPr>
              <a:t>стресс</a:t>
            </a:r>
            <a:r>
              <a:rPr lang="ru-RU" dirty="0">
                <a:latin typeface="Times New Roman"/>
                <a:ea typeface="Calibri"/>
                <a:cs typeface="Times New Roman"/>
              </a:rPr>
              <a:t>. При стрессе резко усиливается обмен веществ и дополнительные энергетические ресурсы позволяют организму работать в неблагоприятных условиях. </a:t>
            </a:r>
            <a:endParaRPr lang="ru-RU" sz="1400" dirty="0">
              <a:ea typeface="Calibri"/>
              <a:cs typeface="Times New Roman"/>
            </a:endParaRPr>
          </a:p>
        </p:txBody>
      </p:sp>
      <p:pic>
        <p:nvPicPr>
          <p:cNvPr id="1843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4389" t="3962" r="3372" b="9262"/>
          <a:stretch/>
        </p:blipFill>
        <p:spPr bwMode="auto">
          <a:xfrm>
            <a:off x="1037228" y="3150989"/>
            <a:ext cx="10072048" cy="37070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66531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13731" y="4951570"/>
            <a:ext cx="11964538" cy="1889620"/>
          </a:xfrm>
          <a:prstGeom prst="rect">
            <a:avLst/>
          </a:prstGeom>
        </p:spPr>
        <p:txBody>
          <a:bodyPr wrap="square">
            <a:spAutoFit/>
          </a:bodyPr>
          <a:lstStyle/>
          <a:p>
            <a:pPr indent="450215" algn="just">
              <a:lnSpc>
                <a:spcPct val="150000"/>
              </a:lnSpc>
              <a:spcAft>
                <a:spcPts val="0"/>
              </a:spcAft>
            </a:pPr>
            <a:r>
              <a:rPr lang="ru-RU" sz="2000" dirty="0">
                <a:latin typeface="Times New Roman"/>
                <a:ea typeface="Calibri"/>
                <a:cs typeface="Times New Roman"/>
              </a:rPr>
              <a:t>При достаточно сильных воздействиях может наступить сразу </a:t>
            </a:r>
            <a:r>
              <a:rPr lang="ru-RU" sz="2000" b="1" dirty="0">
                <a:latin typeface="Times New Roman"/>
                <a:ea typeface="Calibri"/>
                <a:cs typeface="Times New Roman"/>
              </a:rPr>
              <a:t>стадия истощения</a:t>
            </a:r>
            <a:r>
              <a:rPr lang="ru-RU" sz="2000" dirty="0">
                <a:latin typeface="Times New Roman"/>
                <a:ea typeface="Calibri"/>
                <a:cs typeface="Times New Roman"/>
              </a:rPr>
              <a:t>. Диапазон приспособленности организма индивидуален, зависит от врожденных качеств, тренированности, типа нервной системы. Но степень усиления функции внутренних органов и функции самой коры мозга зависит от эмоциональной активности.</a:t>
            </a:r>
            <a:endParaRPr lang="ru-RU" sz="2000" dirty="0">
              <a:ea typeface="Calibri"/>
              <a:cs typeface="Times New Roman"/>
            </a:endParaRPr>
          </a:p>
        </p:txBody>
      </p:sp>
      <p:pic>
        <p:nvPicPr>
          <p:cNvPr id="194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955" y="95250"/>
            <a:ext cx="11709779" cy="4856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3842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72869" y="0"/>
            <a:ext cx="11864455" cy="1754326"/>
          </a:xfrm>
          <a:prstGeom prst="rect">
            <a:avLst/>
          </a:prstGeom>
        </p:spPr>
        <p:txBody>
          <a:bodyPr wrap="square">
            <a:spAutoFit/>
          </a:bodyPr>
          <a:lstStyle/>
          <a:p>
            <a:pPr indent="450215" algn="just">
              <a:spcAft>
                <a:spcPts val="0"/>
              </a:spcAft>
            </a:pPr>
            <a:r>
              <a:rPr lang="ru-RU" dirty="0">
                <a:latin typeface="Times New Roman"/>
                <a:ea typeface="Calibri"/>
                <a:cs typeface="Times New Roman"/>
              </a:rPr>
              <a:t>Вероятность своевременного и безошибочного выполнения операций изменяется в течение рабочего дня и рабочей недели.</a:t>
            </a:r>
            <a:endParaRPr lang="ru-RU" sz="1400" dirty="0">
              <a:ea typeface="Calibri"/>
              <a:cs typeface="Times New Roman"/>
            </a:endParaRPr>
          </a:p>
          <a:p>
            <a:pPr indent="450215" algn="just">
              <a:spcAft>
                <a:spcPts val="0"/>
              </a:spcAft>
            </a:pPr>
            <a:r>
              <a:rPr lang="ru-RU" dirty="0">
                <a:latin typeface="Times New Roman"/>
                <a:ea typeface="Calibri"/>
                <a:cs typeface="Times New Roman"/>
              </a:rPr>
              <a:t>В начале недели и рабочего дня происходит «врабатывание» человека, когда ошибок и несвоевременного выполнения операций больше. Постепенно человек выходит на свой уровень обученности. Некоторое снижение </a:t>
            </a:r>
            <a:r>
              <a:rPr lang="ru-RU" i="1" dirty="0" err="1">
                <a:latin typeface="Times New Roman"/>
                <a:ea typeface="Calibri"/>
                <a:cs typeface="Times New Roman"/>
              </a:rPr>
              <a:t>Р</a:t>
            </a:r>
            <a:r>
              <a:rPr lang="ru-RU" baseline="-25000" dirty="0" err="1">
                <a:latin typeface="Times New Roman"/>
                <a:ea typeface="Calibri"/>
                <a:cs typeface="Times New Roman"/>
              </a:rPr>
              <a:t>сб</a:t>
            </a:r>
            <a:r>
              <a:rPr lang="ru-RU" dirty="0">
                <a:latin typeface="Times New Roman"/>
                <a:ea typeface="Calibri"/>
                <a:cs typeface="Times New Roman"/>
              </a:rPr>
              <a:t> перед обедом связано с психологическим предчувствием обеда. После обеденного перерыва человек вновь «</a:t>
            </a:r>
            <a:r>
              <a:rPr lang="ru-RU" dirty="0" err="1">
                <a:latin typeface="Times New Roman"/>
                <a:ea typeface="Calibri"/>
                <a:cs typeface="Times New Roman"/>
              </a:rPr>
              <a:t>врабатываается</a:t>
            </a:r>
            <a:r>
              <a:rPr lang="ru-RU" dirty="0">
                <a:latin typeface="Times New Roman"/>
                <a:ea typeface="Calibri"/>
                <a:cs typeface="Times New Roman"/>
              </a:rPr>
              <a:t>», а снижение </a:t>
            </a:r>
            <a:r>
              <a:rPr lang="ru-RU" i="1" dirty="0" err="1">
                <a:latin typeface="Times New Roman"/>
                <a:ea typeface="Calibri"/>
                <a:cs typeface="Times New Roman"/>
              </a:rPr>
              <a:t>Р</a:t>
            </a:r>
            <a:r>
              <a:rPr lang="ru-RU" baseline="-25000" dirty="0" err="1">
                <a:latin typeface="Times New Roman"/>
                <a:ea typeface="Calibri"/>
                <a:cs typeface="Times New Roman"/>
              </a:rPr>
              <a:t>сб</a:t>
            </a:r>
            <a:r>
              <a:rPr lang="ru-RU" dirty="0">
                <a:latin typeface="Times New Roman"/>
                <a:ea typeface="Calibri"/>
                <a:cs typeface="Times New Roman"/>
              </a:rPr>
              <a:t> в конце рабочего дня и недели определяется усталостью.</a:t>
            </a:r>
            <a:endParaRPr lang="ru-RU" sz="1400" dirty="0">
              <a:ea typeface="Calibri"/>
              <a:cs typeface="Times New Roman"/>
            </a:endParaRP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842" y="1754326"/>
            <a:ext cx="11532357" cy="4158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Прямоугольник 2"/>
          <p:cNvSpPr/>
          <p:nvPr/>
        </p:nvSpPr>
        <p:spPr>
          <a:xfrm>
            <a:off x="188792" y="5912344"/>
            <a:ext cx="11864455" cy="923330"/>
          </a:xfrm>
          <a:prstGeom prst="rect">
            <a:avLst/>
          </a:prstGeom>
        </p:spPr>
        <p:txBody>
          <a:bodyPr wrap="square">
            <a:spAutoFit/>
          </a:bodyPr>
          <a:lstStyle/>
          <a:p>
            <a:pPr indent="450215" algn="ctr">
              <a:spcAft>
                <a:spcPts val="0"/>
              </a:spcAft>
            </a:pPr>
            <a:r>
              <a:rPr lang="ru-RU" dirty="0">
                <a:latin typeface="Times New Roman"/>
                <a:ea typeface="Calibri"/>
                <a:cs typeface="Times New Roman"/>
              </a:rPr>
              <a:t>1 – период врабатывания, или вхождения в работу, (0,5 - 1,5 часа), имеет низкие показатели работоспособности.</a:t>
            </a:r>
            <a:endParaRPr lang="ru-RU" sz="1400" dirty="0">
              <a:ea typeface="Calibri"/>
              <a:cs typeface="Times New Roman"/>
            </a:endParaRPr>
          </a:p>
          <a:p>
            <a:pPr indent="450215" algn="ctr">
              <a:spcAft>
                <a:spcPts val="0"/>
              </a:spcAft>
            </a:pPr>
            <a:r>
              <a:rPr lang="ru-RU" dirty="0">
                <a:latin typeface="Times New Roman"/>
                <a:ea typeface="Calibri"/>
                <a:cs typeface="Times New Roman"/>
              </a:rPr>
              <a:t>2 – период устойчивого сохранение работоспособности (2 - 2,5 часа).</a:t>
            </a:r>
            <a:endParaRPr lang="ru-RU" sz="1400" dirty="0">
              <a:ea typeface="Calibri"/>
              <a:cs typeface="Times New Roman"/>
            </a:endParaRPr>
          </a:p>
          <a:p>
            <a:pPr indent="450215" algn="ctr">
              <a:spcAft>
                <a:spcPts val="0"/>
              </a:spcAft>
            </a:pPr>
            <a:r>
              <a:rPr lang="ru-RU" dirty="0">
                <a:latin typeface="Times New Roman"/>
                <a:ea typeface="Calibri"/>
                <a:cs typeface="Times New Roman"/>
              </a:rPr>
              <a:t>3 – период снижения работоспособности в результате утомления.</a:t>
            </a:r>
            <a:endParaRPr lang="ru-RU" sz="1400" dirty="0">
              <a:ea typeface="Calibri"/>
              <a:cs typeface="Times New Roman"/>
            </a:endParaRPr>
          </a:p>
        </p:txBody>
      </p:sp>
    </p:spTree>
    <p:extLst>
      <p:ext uri="{BB962C8B-B14F-4D97-AF65-F5344CB8AC3E}">
        <p14:creationId xmlns:p14="http://schemas.microsoft.com/office/powerpoint/2010/main" val="1894293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559694" y="131634"/>
            <a:ext cx="9072613" cy="752065"/>
          </a:xfrm>
          <a:prstGeom prst="rect">
            <a:avLst/>
          </a:prstGeom>
        </p:spPr>
        <p:txBody>
          <a:bodyPr wrap="none">
            <a:spAutoFit/>
          </a:bodyPr>
          <a:lstStyle/>
          <a:p>
            <a:pPr indent="450215" algn="ctr">
              <a:lnSpc>
                <a:spcPct val="150000"/>
              </a:lnSpc>
              <a:spcAft>
                <a:spcPts val="0"/>
              </a:spcAft>
            </a:pPr>
            <a:r>
              <a:rPr lang="ru-RU" sz="3200" dirty="0">
                <a:latin typeface="Times New Roman"/>
                <a:ea typeface="Calibri"/>
                <a:cs typeface="Times New Roman"/>
              </a:rPr>
              <a:t>График изменения </a:t>
            </a:r>
            <a:r>
              <a:rPr lang="ru-RU" sz="3200" i="1" dirty="0" err="1">
                <a:latin typeface="Times New Roman"/>
                <a:ea typeface="Calibri"/>
                <a:cs typeface="Times New Roman"/>
              </a:rPr>
              <a:t>Р</a:t>
            </a:r>
            <a:r>
              <a:rPr lang="ru-RU" sz="3200" baseline="-25000" dirty="0" err="1">
                <a:latin typeface="Times New Roman"/>
                <a:ea typeface="Calibri"/>
                <a:cs typeface="Times New Roman"/>
              </a:rPr>
              <a:t>сб</a:t>
            </a:r>
            <a:r>
              <a:rPr lang="ru-RU" sz="3200" dirty="0">
                <a:latin typeface="Times New Roman"/>
                <a:ea typeface="Calibri"/>
                <a:cs typeface="Times New Roman"/>
              </a:rPr>
              <a:t> в течение рабочей недели</a:t>
            </a:r>
            <a:endParaRPr lang="ru-RU" sz="3200" dirty="0">
              <a:ea typeface="Calibri"/>
              <a:cs typeface="Times New Roman"/>
            </a:endParaRP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115" y="927100"/>
            <a:ext cx="11380551" cy="5764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42327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95532" y="5603"/>
            <a:ext cx="11969087" cy="1477328"/>
          </a:xfrm>
          <a:prstGeom prst="rect">
            <a:avLst/>
          </a:prstGeom>
        </p:spPr>
        <p:txBody>
          <a:bodyPr wrap="square">
            <a:spAutoFit/>
          </a:bodyPr>
          <a:lstStyle/>
          <a:p>
            <a:pPr indent="450215" algn="ctr">
              <a:spcAft>
                <a:spcPts val="0"/>
              </a:spcAft>
            </a:pPr>
            <a:r>
              <a:rPr lang="ru-RU" b="1" dirty="0">
                <a:latin typeface="Times New Roman"/>
                <a:ea typeface="Calibri"/>
                <a:cs typeface="Times New Roman"/>
              </a:rPr>
              <a:t>4. Эргономическое проектирование рабочей системы</a:t>
            </a:r>
            <a:endParaRPr lang="ru-RU" sz="1400" dirty="0">
              <a:ea typeface="Calibri"/>
              <a:cs typeface="Times New Roman"/>
            </a:endParaRPr>
          </a:p>
          <a:p>
            <a:pPr indent="450215" algn="just">
              <a:spcAft>
                <a:spcPts val="0"/>
              </a:spcAft>
            </a:pPr>
            <a:r>
              <a:rPr lang="ru-RU" dirty="0">
                <a:latin typeface="Times New Roman"/>
                <a:ea typeface="Calibri"/>
                <a:cs typeface="Times New Roman"/>
              </a:rPr>
              <a:t>Под рабочим местом понимается зона, оснащенная необходимыми техническими средствами, в которой совершается трудовая дея­тельность исполнителя или группы исполнителей, совместно вы­полняющих одну работу или операцию. Организацией рабочего места называется система мероприятий по оснащению рабочего места средствами и предметами труда и их размещению в опреде­ленном порядке</a:t>
            </a:r>
            <a:r>
              <a:rPr lang="ru-RU" dirty="0" smtClean="0">
                <a:latin typeface="Times New Roman"/>
                <a:ea typeface="Calibri"/>
                <a:cs typeface="Times New Roman"/>
              </a:rPr>
              <a:t>. Подразделяются следующим образом:</a:t>
            </a: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522" y="1482931"/>
            <a:ext cx="10031105" cy="53391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4270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22828" y="19251"/>
            <a:ext cx="11941791" cy="3139321"/>
          </a:xfrm>
          <a:prstGeom prst="rect">
            <a:avLst/>
          </a:prstGeom>
        </p:spPr>
        <p:txBody>
          <a:bodyPr wrap="square">
            <a:spAutoFit/>
          </a:bodyPr>
          <a:lstStyle/>
          <a:p>
            <a:pPr indent="450215" algn="just">
              <a:spcAft>
                <a:spcPts val="0"/>
              </a:spcAft>
            </a:pPr>
            <a:r>
              <a:rPr lang="ru-RU" dirty="0">
                <a:latin typeface="Times New Roman"/>
                <a:ea typeface="Calibri"/>
                <a:cs typeface="Times New Roman"/>
              </a:rPr>
              <a:t>Под рабочим местом человека-оператора автоматизированной системы управления понимается место в системе «человек — маши­на», оснащенное средствами отображения информации, органами управления и вспомогательным оборудованием, где осуществляет­ся трудовая деятельность указанного специалиста.</a:t>
            </a:r>
            <a:endParaRPr lang="ru-RU" sz="1400" dirty="0">
              <a:ea typeface="Calibri"/>
              <a:cs typeface="Times New Roman"/>
            </a:endParaRPr>
          </a:p>
          <a:p>
            <a:pPr indent="450215" algn="just">
              <a:spcAft>
                <a:spcPts val="0"/>
              </a:spcAft>
            </a:pPr>
            <a:r>
              <a:rPr lang="ru-RU" dirty="0">
                <a:latin typeface="Times New Roman"/>
                <a:ea typeface="Calibri"/>
                <a:cs typeface="Times New Roman"/>
              </a:rPr>
              <a:t>Рабочее место должно быть приспособлено для конкретного ви­да труда и для работников определенной квалификации с учетом их физических и психических возможностей и особенностей. Для некоторых групп рабочих мест можно определить общие требова­ния. При проектировании рабочего места необходимо исходить из конкретного анализа трудового процесса человека на данном обо­рудовании и учитывать антропометрические данные, физиологичес­кие и психологические характеристики трудового процесса, сани­тарно-гигиенические условия работы.</a:t>
            </a:r>
            <a:endParaRPr lang="ru-RU" sz="1400" dirty="0">
              <a:ea typeface="Calibri"/>
              <a:cs typeface="Times New Roman"/>
            </a:endParaRPr>
          </a:p>
          <a:p>
            <a:pPr indent="450215" algn="just">
              <a:spcAft>
                <a:spcPts val="0"/>
              </a:spcAft>
            </a:pPr>
            <a:r>
              <a:rPr lang="ru-RU" b="1" dirty="0">
                <a:latin typeface="Times New Roman"/>
                <a:ea typeface="Calibri"/>
                <a:cs typeface="Times New Roman"/>
              </a:rPr>
              <a:t>Пространственная организация рабочего места</a:t>
            </a:r>
            <a:r>
              <a:rPr lang="ru-RU" dirty="0">
                <a:latin typeface="Times New Roman"/>
                <a:ea typeface="Calibri"/>
                <a:cs typeface="Times New Roman"/>
              </a:rPr>
              <a:t> включает в свой состав учет антропометрических данных, выбор рационального расположения рабочих зон, рабочих поверхностей, физиологически рациональной рабочей позы, а также проектирование рациональ­ных конструкций </a:t>
            </a:r>
            <a:r>
              <a:rPr lang="ru-RU" dirty="0" err="1">
                <a:latin typeface="Times New Roman"/>
                <a:ea typeface="Calibri"/>
                <a:cs typeface="Times New Roman"/>
              </a:rPr>
              <a:t>оргоснастки</a:t>
            </a:r>
            <a:r>
              <a:rPr lang="ru-RU" dirty="0">
                <a:latin typeface="Times New Roman"/>
                <a:ea typeface="Calibri"/>
                <a:cs typeface="Times New Roman"/>
              </a:rPr>
              <a:t>.</a:t>
            </a:r>
            <a:endParaRPr lang="ru-RU" sz="1400" dirty="0">
              <a:ea typeface="Calibri"/>
              <a:cs typeface="Times New Roman"/>
            </a:endParaRPr>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932" y="3158572"/>
            <a:ext cx="10167582" cy="36994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15213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575" y="133918"/>
            <a:ext cx="11905397" cy="66123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16871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21276" y="185351"/>
            <a:ext cx="11565924" cy="877330"/>
          </a:xfrm>
        </p:spPr>
        <p:txBody>
          <a:bodyPr>
            <a:normAutofit/>
          </a:bodyPr>
          <a:lstStyle/>
          <a:p>
            <a:pPr algn="ctr"/>
            <a:r>
              <a:rPr lang="ru-RU" sz="32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Задачи </a:t>
            </a:r>
            <a:r>
              <a:rPr lang="ru-RU" sz="32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эргономики</a:t>
            </a:r>
            <a:endParaRPr lang="ru-RU" sz="32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Объект 2"/>
          <p:cNvSpPr>
            <a:spLocks noGrp="1"/>
          </p:cNvSpPr>
          <p:nvPr>
            <p:ph idx="1"/>
          </p:nvPr>
        </p:nvSpPr>
        <p:spPr>
          <a:xfrm>
            <a:off x="204530" y="766857"/>
            <a:ext cx="11862486" cy="3682312"/>
          </a:xfrm>
        </p:spPr>
        <p:txBody>
          <a:bodyPr>
            <a:normAutofit fontScale="92500" lnSpcReduction="20000"/>
          </a:bodyPr>
          <a:lstStyle/>
          <a:p>
            <a:pPr marL="1588" indent="541338" algn="just">
              <a:lnSpc>
                <a:spcPct val="120000"/>
              </a:lnSpc>
              <a:spcAft>
                <a:spcPts val="0"/>
              </a:spcAft>
            </a:pPr>
            <a:r>
              <a:rPr lang="ru-RU" sz="2800" i="1" dirty="0" smtClean="0">
                <a:solidFill>
                  <a:schemeClr val="bg1"/>
                </a:solidFill>
                <a:latin typeface="Times New Roman" panose="02020603050405020304" pitchFamily="18" charset="0"/>
                <a:cs typeface="Times New Roman" panose="02020603050405020304" pitchFamily="18" charset="0"/>
              </a:rPr>
              <a:t> </a:t>
            </a:r>
            <a:r>
              <a:rPr lang="ru-RU" altLang="ru-RU" sz="3300" dirty="0">
                <a:latin typeface="Times New Roman" pitchFamily="18" charset="0"/>
                <a:cs typeface="Times New Roman" pitchFamily="18" charset="0"/>
              </a:rPr>
              <a:t>проектирование системы "человек-машина", то есть распределение функций между человеком и машиной</a:t>
            </a:r>
            <a:r>
              <a:rPr lang="ru-RU" altLang="ru-RU" sz="3300" dirty="0" smtClean="0">
                <a:latin typeface="Times New Roman" pitchFamily="18" charset="0"/>
                <a:cs typeface="Times New Roman" pitchFamily="18" charset="0"/>
              </a:rPr>
              <a:t>;</a:t>
            </a:r>
          </a:p>
          <a:p>
            <a:pPr marL="1588" indent="0" algn="just">
              <a:lnSpc>
                <a:spcPct val="120000"/>
              </a:lnSpc>
              <a:spcAft>
                <a:spcPts val="0"/>
              </a:spcAft>
            </a:pPr>
            <a:r>
              <a:rPr lang="ru-RU" altLang="ru-RU" sz="3300" dirty="0" smtClean="0">
                <a:latin typeface="Times New Roman" pitchFamily="18" charset="0"/>
                <a:cs typeface="Times New Roman" pitchFamily="18" charset="0"/>
              </a:rPr>
              <a:t>     проектирование </a:t>
            </a:r>
            <a:r>
              <a:rPr lang="ru-RU" altLang="ru-RU" sz="3300" dirty="0">
                <a:latin typeface="Times New Roman" pitchFamily="18" charset="0"/>
                <a:cs typeface="Times New Roman" pitchFamily="18" charset="0"/>
              </a:rPr>
              <a:t>рабочего пространства так, чтобы физическое окружение соответствовало характеристикам человека</a:t>
            </a:r>
            <a:r>
              <a:rPr lang="ru-RU" altLang="ru-RU" sz="3300" dirty="0" smtClean="0">
                <a:latin typeface="Times New Roman" pitchFamily="18" charset="0"/>
                <a:cs typeface="Times New Roman" pitchFamily="18" charset="0"/>
              </a:rPr>
              <a:t>;</a:t>
            </a:r>
          </a:p>
          <a:p>
            <a:pPr marL="1588" indent="541338" algn="just">
              <a:lnSpc>
                <a:spcPct val="90000"/>
              </a:lnSpc>
            </a:pPr>
            <a:r>
              <a:rPr lang="ru-RU" altLang="ru-RU" sz="3300" dirty="0" smtClean="0">
                <a:latin typeface="Times New Roman" pitchFamily="18" charset="0"/>
                <a:cs typeface="Times New Roman" pitchFamily="18" charset="0"/>
              </a:rPr>
              <a:t>проектирование </a:t>
            </a:r>
            <a:r>
              <a:rPr lang="ru-RU" altLang="ru-RU" sz="3300" dirty="0">
                <a:latin typeface="Times New Roman" pitchFamily="18" charset="0"/>
                <a:cs typeface="Times New Roman" pitchFamily="18" charset="0"/>
              </a:rPr>
              <a:t>окружающей среды в соответствии с требованиями оператора</a:t>
            </a:r>
            <a:r>
              <a:rPr lang="ru-RU" altLang="ru-RU" sz="3300" dirty="0" smtClean="0">
                <a:latin typeface="Times New Roman" pitchFamily="18" charset="0"/>
                <a:cs typeface="Times New Roman" pitchFamily="18" charset="0"/>
              </a:rPr>
              <a:t>;</a:t>
            </a:r>
          </a:p>
          <a:p>
            <a:pPr marL="1588" indent="541338" algn="just">
              <a:lnSpc>
                <a:spcPct val="90000"/>
              </a:lnSpc>
            </a:pPr>
            <a:r>
              <a:rPr lang="ru-RU" altLang="ru-RU" sz="3300" dirty="0" smtClean="0">
                <a:latin typeface="Times New Roman" pitchFamily="18" charset="0"/>
                <a:cs typeface="Times New Roman" pitchFamily="18" charset="0"/>
              </a:rPr>
              <a:t>проектирование </a:t>
            </a:r>
            <a:r>
              <a:rPr lang="ru-RU" altLang="ru-RU" sz="3300" dirty="0">
                <a:latin typeface="Times New Roman" pitchFamily="18" charset="0"/>
                <a:cs typeface="Times New Roman" pitchFamily="18" charset="0"/>
              </a:rPr>
              <a:t>рабочих ситуаций (продолжительность рабочего дня, перерывы для отдыха и т.п.).</a:t>
            </a:r>
            <a:endParaRPr lang="ru-RU" sz="33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8864" y="4596714"/>
            <a:ext cx="8193818" cy="1984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80287150"/>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22830" y="4087"/>
            <a:ext cx="5704764" cy="6740307"/>
          </a:xfrm>
          <a:prstGeom prst="rect">
            <a:avLst/>
          </a:prstGeom>
        </p:spPr>
        <p:txBody>
          <a:bodyPr wrap="square">
            <a:spAutoFit/>
          </a:bodyPr>
          <a:lstStyle/>
          <a:p>
            <a:pPr indent="450215" algn="just">
              <a:spcAft>
                <a:spcPts val="0"/>
              </a:spcAft>
            </a:pPr>
            <a:r>
              <a:rPr lang="ru-RU" dirty="0">
                <a:latin typeface="Times New Roman"/>
                <a:ea typeface="Calibri"/>
                <a:cs typeface="Times New Roman"/>
              </a:rPr>
              <a:t>При конструировании рабочих мест должны быть соблюдены следующие основные условия:</a:t>
            </a:r>
            <a:endParaRPr lang="ru-RU" sz="1400" dirty="0">
              <a:ea typeface="Calibri"/>
              <a:cs typeface="Times New Roman"/>
            </a:endParaRPr>
          </a:p>
          <a:p>
            <a:pPr indent="450215" algn="just">
              <a:spcAft>
                <a:spcPts val="0"/>
              </a:spcAft>
            </a:pPr>
            <a:r>
              <a:rPr lang="ru-RU" dirty="0">
                <a:latin typeface="Times New Roman"/>
                <a:ea typeface="Calibri"/>
                <a:cs typeface="Times New Roman"/>
              </a:rPr>
              <a:t>— достаточное рабочее пространство для работающего челове­ка, позволяющее осуществлять все необходимые движения и перемещения при эксплуатации и техническом обслужива­нии оборудования;</a:t>
            </a:r>
            <a:endParaRPr lang="ru-RU" sz="1400" dirty="0">
              <a:ea typeface="Calibri"/>
              <a:cs typeface="Times New Roman"/>
            </a:endParaRPr>
          </a:p>
          <a:p>
            <a:pPr indent="450215" algn="just">
              <a:spcAft>
                <a:spcPts val="0"/>
              </a:spcAft>
            </a:pPr>
            <a:r>
              <a:rPr lang="ru-RU" dirty="0">
                <a:latin typeface="Times New Roman"/>
                <a:ea typeface="Calibri"/>
                <a:cs typeface="Times New Roman"/>
              </a:rPr>
              <a:t>— достаточные физические, зрительные и слуховые связи между работающим человеком и оборудованием, а также между людьми в процессе выполнения общей трудовой задачи;</a:t>
            </a:r>
            <a:endParaRPr lang="ru-RU" sz="1400" dirty="0">
              <a:ea typeface="Calibri"/>
              <a:cs typeface="Times New Roman"/>
            </a:endParaRPr>
          </a:p>
          <a:p>
            <a:pPr indent="450215" algn="just">
              <a:spcAft>
                <a:spcPts val="0"/>
              </a:spcAft>
            </a:pPr>
            <a:r>
              <a:rPr lang="ru-RU" dirty="0">
                <a:latin typeface="Times New Roman"/>
                <a:ea typeface="Calibri"/>
                <a:cs typeface="Times New Roman"/>
              </a:rPr>
              <a:t>— оптимальное размещение рабочих мест в производственных помещениях, а также безопасные и достаточные проходы для работающих людей;</a:t>
            </a:r>
            <a:endParaRPr lang="ru-RU" sz="1400" dirty="0">
              <a:ea typeface="Calibri"/>
              <a:cs typeface="Times New Roman"/>
            </a:endParaRPr>
          </a:p>
          <a:p>
            <a:pPr indent="450215" algn="just">
              <a:spcAft>
                <a:spcPts val="0"/>
              </a:spcAft>
            </a:pPr>
            <a:r>
              <a:rPr lang="ru-RU" dirty="0">
                <a:latin typeface="Times New Roman"/>
                <a:ea typeface="Calibri"/>
                <a:cs typeface="Times New Roman"/>
              </a:rPr>
              <a:t>— необходимое естественное и искусственное освещение для выполнения трудовых задач, технического обслуживания;</a:t>
            </a:r>
            <a:endParaRPr lang="ru-RU" sz="1400" dirty="0">
              <a:ea typeface="Calibri"/>
              <a:cs typeface="Times New Roman"/>
            </a:endParaRPr>
          </a:p>
          <a:p>
            <a:pPr indent="450215" algn="just">
              <a:spcAft>
                <a:spcPts val="0"/>
              </a:spcAft>
            </a:pPr>
            <a:r>
              <a:rPr lang="ru-RU" dirty="0">
                <a:latin typeface="Times New Roman"/>
                <a:ea typeface="Calibri"/>
                <a:cs typeface="Times New Roman"/>
              </a:rPr>
              <a:t>— допустимый уровень акустического шума и вибрации, созда­ваемых оборудованием рабочего места или другими источ­никами шума и вибрации;</a:t>
            </a:r>
            <a:endParaRPr lang="ru-RU" sz="1400" dirty="0">
              <a:ea typeface="Calibri"/>
              <a:cs typeface="Times New Roman"/>
            </a:endParaRPr>
          </a:p>
          <a:p>
            <a:pPr indent="450215" algn="just">
              <a:spcAft>
                <a:spcPts val="0"/>
              </a:spcAft>
            </a:pPr>
            <a:r>
              <a:rPr lang="ru-RU" dirty="0">
                <a:latin typeface="Times New Roman"/>
                <a:ea typeface="Calibri"/>
                <a:cs typeface="Times New Roman"/>
              </a:rPr>
              <a:t>— должны быть предусмотрены необходимые средства защиты работающих от действия опасных и вредных производствен­ных факторов (физических, химических, биологических и психофизиологических</a:t>
            </a:r>
            <a:r>
              <a:rPr lang="ru-RU" dirty="0" smtClean="0">
                <a:latin typeface="Times New Roman"/>
                <a:ea typeface="Calibri"/>
                <a:cs typeface="Times New Roman"/>
              </a:rPr>
              <a:t>).</a:t>
            </a:r>
            <a:endParaRPr lang="ru-RU" sz="1400" dirty="0">
              <a:ea typeface="Calibri"/>
              <a:cs typeface="Times New Roman"/>
            </a:endParaRPr>
          </a:p>
        </p:txBody>
      </p:sp>
      <p:pic>
        <p:nvPicPr>
          <p:cNvPr id="266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7595" y="4086"/>
            <a:ext cx="6364406" cy="6853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0935687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95532" y="0"/>
            <a:ext cx="11982735" cy="2862322"/>
          </a:xfrm>
          <a:prstGeom prst="rect">
            <a:avLst/>
          </a:prstGeom>
        </p:spPr>
        <p:txBody>
          <a:bodyPr wrap="square">
            <a:spAutoFit/>
          </a:bodyPr>
          <a:lstStyle/>
          <a:p>
            <a:pPr indent="450215" algn="just">
              <a:spcAft>
                <a:spcPts val="0"/>
              </a:spcAft>
            </a:pPr>
            <a:r>
              <a:rPr lang="ru-RU" dirty="0">
                <a:latin typeface="Times New Roman"/>
                <a:ea typeface="Calibri"/>
                <a:cs typeface="Times New Roman"/>
              </a:rPr>
              <a:t>При </a:t>
            </a:r>
            <a:r>
              <a:rPr lang="ru-RU" b="1" dirty="0">
                <a:latin typeface="Times New Roman"/>
                <a:ea typeface="Calibri"/>
                <a:cs typeface="Times New Roman"/>
              </a:rPr>
              <a:t>конструировании и размещении</a:t>
            </a:r>
            <a:r>
              <a:rPr lang="ru-RU" dirty="0">
                <a:latin typeface="Times New Roman"/>
                <a:ea typeface="Calibri"/>
                <a:cs typeface="Times New Roman"/>
              </a:rPr>
              <a:t> рабочих мест следует пре­дусматривать меры, предупреждающие или снижающие преждевре­менное утомление работающего человека, предотвращающие воз­никновение у него психофизиологического стресса, а также появле­ние ошибочных действий.</a:t>
            </a:r>
            <a:endParaRPr lang="ru-RU" sz="1400" dirty="0">
              <a:ea typeface="Calibri"/>
              <a:cs typeface="Times New Roman"/>
            </a:endParaRPr>
          </a:p>
          <a:p>
            <a:pPr indent="450215" algn="just">
              <a:spcAft>
                <a:spcPts val="0"/>
              </a:spcAft>
            </a:pPr>
            <a:r>
              <a:rPr lang="ru-RU" b="1" dirty="0">
                <a:latin typeface="Times New Roman"/>
                <a:ea typeface="Calibri"/>
                <a:cs typeface="Times New Roman"/>
              </a:rPr>
              <a:t>Конструкция рабочего места</a:t>
            </a:r>
            <a:r>
              <a:rPr lang="ru-RU" dirty="0">
                <a:latin typeface="Times New Roman"/>
                <a:ea typeface="Calibri"/>
                <a:cs typeface="Times New Roman"/>
              </a:rPr>
              <a:t> должна обеспечивать быстроту, безопасность, простоту и экономичность технического обслужива­ния в нормальных и аварийных условиях; полностью отвечать функциональным требованиям и предполагаемым условиям эксплуатации.</a:t>
            </a:r>
            <a:endParaRPr lang="ru-RU" sz="1400" dirty="0">
              <a:ea typeface="Calibri"/>
              <a:cs typeface="Times New Roman"/>
            </a:endParaRPr>
          </a:p>
          <a:p>
            <a:pPr indent="450215" algn="just">
              <a:spcAft>
                <a:spcPts val="0"/>
              </a:spcAft>
            </a:pPr>
            <a:r>
              <a:rPr lang="ru-RU" dirty="0">
                <a:latin typeface="Times New Roman"/>
                <a:ea typeface="Calibri"/>
                <a:cs typeface="Times New Roman"/>
              </a:rPr>
              <a:t>При конструировании необходимо обеспечивать зоны </a:t>
            </a:r>
            <a:r>
              <a:rPr lang="ru-RU" b="1" dirty="0">
                <a:latin typeface="Times New Roman"/>
                <a:ea typeface="Calibri"/>
                <a:cs typeface="Times New Roman"/>
              </a:rPr>
              <a:t>оптималь­ной и легкой</a:t>
            </a:r>
            <a:r>
              <a:rPr lang="ru-RU" dirty="0">
                <a:latin typeface="Times New Roman"/>
                <a:ea typeface="Calibri"/>
                <a:cs typeface="Times New Roman"/>
              </a:rPr>
              <a:t> досягаемости моторного поля рабочего места. </a:t>
            </a:r>
            <a:r>
              <a:rPr lang="ru-RU" b="1" dirty="0">
                <a:latin typeface="Times New Roman"/>
                <a:ea typeface="Calibri"/>
                <a:cs typeface="Times New Roman"/>
              </a:rPr>
              <a:t>Мотор­ное поле</a:t>
            </a:r>
            <a:r>
              <a:rPr lang="ru-RU" dirty="0">
                <a:latin typeface="Times New Roman"/>
                <a:ea typeface="Calibri"/>
                <a:cs typeface="Times New Roman"/>
              </a:rPr>
              <a:t> — пространство рабочего места с размещенными органа­ми управления и другими техническими средствами, в котором осу­ществляются двигательные действия человека по выполнению рабочего задания. Различают </a:t>
            </a:r>
            <a:r>
              <a:rPr lang="ru-RU" b="1" dirty="0">
                <a:latin typeface="Times New Roman"/>
                <a:ea typeface="Calibri"/>
                <a:cs typeface="Times New Roman"/>
              </a:rPr>
              <a:t>зоны досягаемости, оптимальной и легкой досягаемости</a:t>
            </a:r>
            <a:r>
              <a:rPr lang="ru-RU" b="1" dirty="0" smtClean="0">
                <a:latin typeface="Times New Roman"/>
                <a:ea typeface="Calibri"/>
                <a:cs typeface="Times New Roman"/>
              </a:rPr>
              <a:t>.</a:t>
            </a:r>
            <a:endParaRPr lang="ru-RU" sz="1400" dirty="0">
              <a:ea typeface="Calibri"/>
              <a:cs typeface="Times New Roman"/>
            </a:endParaRPr>
          </a:p>
        </p:txBody>
      </p:sp>
      <p:pic>
        <p:nvPicPr>
          <p:cNvPr id="276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296" b="6779"/>
          <a:stretch/>
        </p:blipFill>
        <p:spPr bwMode="auto">
          <a:xfrm>
            <a:off x="375311" y="2862322"/>
            <a:ext cx="11423176" cy="3995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34246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9181" y="0"/>
            <a:ext cx="11941791" cy="2031325"/>
          </a:xfrm>
          <a:prstGeom prst="rect">
            <a:avLst/>
          </a:prstGeom>
        </p:spPr>
        <p:txBody>
          <a:bodyPr wrap="square">
            <a:spAutoFit/>
          </a:bodyPr>
          <a:lstStyle/>
          <a:p>
            <a:pPr indent="450215" algn="just">
              <a:spcAft>
                <a:spcPts val="0"/>
              </a:spcAft>
            </a:pPr>
            <a:r>
              <a:rPr lang="ru-RU" dirty="0">
                <a:latin typeface="Times New Roman"/>
                <a:ea typeface="Calibri"/>
                <a:cs typeface="Times New Roman"/>
              </a:rPr>
              <a:t>При конструировании необходимо также обеспечивать опти­мальную зону </a:t>
            </a:r>
            <a:r>
              <a:rPr lang="ru-RU" b="1" dirty="0">
                <a:latin typeface="Times New Roman"/>
                <a:ea typeface="Calibri"/>
                <a:cs typeface="Times New Roman"/>
              </a:rPr>
              <a:t>информационного поля рабочего места</a:t>
            </a:r>
            <a:r>
              <a:rPr lang="ru-RU" dirty="0">
                <a:latin typeface="Times New Roman"/>
                <a:ea typeface="Calibri"/>
                <a:cs typeface="Times New Roman"/>
              </a:rPr>
              <a:t>. Под инфор­мационным полем понимают пространство рабочего места с раз­мещенными средствами отображения информации и другими ис­точниками сведений, используемых человеком в процессе трудовой деятельности. </a:t>
            </a:r>
            <a:r>
              <a:rPr lang="ru-RU" b="1" dirty="0">
                <a:latin typeface="Times New Roman"/>
                <a:ea typeface="Calibri"/>
                <a:cs typeface="Times New Roman"/>
              </a:rPr>
              <a:t>Оптимальная зона</a:t>
            </a:r>
            <a:r>
              <a:rPr lang="ru-RU" dirty="0">
                <a:latin typeface="Times New Roman"/>
                <a:ea typeface="Calibri"/>
                <a:cs typeface="Times New Roman"/>
              </a:rPr>
              <a:t> — часть информационного поля рабочего места, обеспечивающая наилучшее восприятие информа­ции. Важным критерием при организации рабочего места является угол обзора. По отношению к горизонтали он должен составлять 30—40°, а в вертикальной плоскости 0—30° по отношению к гори­зонтали (15° вверх и 15° вниз от нормальной линии взора).</a:t>
            </a:r>
            <a:endParaRPr lang="ru-RU" sz="1400" dirty="0">
              <a:ea typeface="Calibri"/>
              <a:cs typeface="Times New Roman"/>
            </a:endParaRPr>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1473" y="2022760"/>
            <a:ext cx="9717205" cy="48352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369291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9180" y="0"/>
            <a:ext cx="7301553" cy="6740307"/>
          </a:xfrm>
          <a:prstGeom prst="rect">
            <a:avLst/>
          </a:prstGeom>
        </p:spPr>
        <p:txBody>
          <a:bodyPr wrap="square">
            <a:spAutoFit/>
          </a:bodyPr>
          <a:lstStyle/>
          <a:p>
            <a:pPr indent="450215" algn="just">
              <a:spcAft>
                <a:spcPts val="0"/>
              </a:spcAft>
            </a:pPr>
            <a:r>
              <a:rPr lang="ru-RU" dirty="0">
                <a:latin typeface="Times New Roman"/>
                <a:ea typeface="Calibri"/>
                <a:cs typeface="Times New Roman"/>
              </a:rPr>
              <a:t>При проектировании оборудования необходимо предусматри­вать </a:t>
            </a:r>
            <a:r>
              <a:rPr lang="ru-RU" b="1" dirty="0">
                <a:latin typeface="Times New Roman"/>
                <a:ea typeface="Calibri"/>
                <a:cs typeface="Times New Roman"/>
              </a:rPr>
              <a:t>рациональное положение тела</a:t>
            </a:r>
            <a:r>
              <a:rPr lang="ru-RU" dirty="0">
                <a:latin typeface="Times New Roman"/>
                <a:ea typeface="Calibri"/>
                <a:cs typeface="Times New Roman"/>
              </a:rPr>
              <a:t> («стоя», «сидя», «лежа»), ко­торое должно быть удобным и свободным. По данным биомеха­ники «положение тела» определяется его ориентацией и местопо­ложением в пространстве, а также отношением к опоре. Каждое из положений характеризуется определенными условиями равно­весия, которые определяются в основном величиной площади опо­ры, положением общего центра тяжести по отношению к площади опоры. Кроме того, каждое из этих положений характеризуется определенным взаиморасположением звеньев опорного аппарата, степенью напряжения мышц, положением внутренних органов, со­стоянием кровеносной и дыхательной систем и, следовательно, расходом энергии.</a:t>
            </a:r>
            <a:endParaRPr lang="ru-RU" sz="1400" dirty="0">
              <a:ea typeface="Calibri"/>
              <a:cs typeface="Times New Roman"/>
            </a:endParaRPr>
          </a:p>
          <a:p>
            <a:pPr indent="450215" algn="just">
              <a:spcAft>
                <a:spcPts val="0"/>
              </a:spcAft>
            </a:pPr>
            <a:r>
              <a:rPr lang="ru-RU" b="1" dirty="0">
                <a:latin typeface="Times New Roman"/>
                <a:ea typeface="Calibri"/>
                <a:cs typeface="Times New Roman"/>
              </a:rPr>
              <a:t>Выбор рабочего положения</a:t>
            </a:r>
            <a:r>
              <a:rPr lang="ru-RU" dirty="0">
                <a:latin typeface="Times New Roman"/>
                <a:ea typeface="Calibri"/>
                <a:cs typeface="Times New Roman"/>
              </a:rPr>
              <a:t> обычно определяется величиной усилий, которые затрачивает человек при выполнении той или иной операции, размахом движений, необходимостью переходить с места на место или возможностью сосредоточить свою работу на од­ном месте, точностью и темпом выполнения трудовых операций. В каждом из положений можно различать бесчисленное коли­чество поз. </a:t>
            </a:r>
            <a:r>
              <a:rPr lang="ru-RU" b="1" dirty="0">
                <a:latin typeface="Times New Roman"/>
                <a:ea typeface="Calibri"/>
                <a:cs typeface="Times New Roman"/>
              </a:rPr>
              <a:t>Поза</a:t>
            </a:r>
            <a:r>
              <a:rPr lang="ru-RU" dirty="0">
                <a:latin typeface="Times New Roman"/>
                <a:ea typeface="Calibri"/>
                <a:cs typeface="Times New Roman"/>
              </a:rPr>
              <a:t> — </a:t>
            </a:r>
            <a:r>
              <a:rPr lang="ru-RU" dirty="0" err="1">
                <a:latin typeface="Times New Roman"/>
                <a:ea typeface="Calibri"/>
                <a:cs typeface="Times New Roman"/>
              </a:rPr>
              <a:t>взаимоотносительное</a:t>
            </a:r>
            <a:r>
              <a:rPr lang="ru-RU" dirty="0">
                <a:latin typeface="Times New Roman"/>
                <a:ea typeface="Calibri"/>
                <a:cs typeface="Times New Roman"/>
              </a:rPr>
              <a:t> расположение звеньев тела, независимое от ориентации и местоположения тела в прост­ранстве и его отношения к опоре. Когда речь идет о трудовой деятельности, термин «рабочая поза» употребляется как наиболее частое и предпочтительное взаиморасположение частей тела при выполнении трудовых операций. Ниже приводится характеристика некоторых положений тела.</a:t>
            </a:r>
            <a:endParaRPr lang="ru-RU" sz="1400" dirty="0">
              <a:ea typeface="Calibri"/>
              <a:cs typeface="Times New Roman"/>
            </a:endParaRPr>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0733" y="185523"/>
            <a:ext cx="4657442" cy="65547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3746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95533" y="0"/>
            <a:ext cx="11982735" cy="2862322"/>
          </a:xfrm>
          <a:prstGeom prst="rect">
            <a:avLst/>
          </a:prstGeom>
        </p:spPr>
        <p:txBody>
          <a:bodyPr wrap="square">
            <a:spAutoFit/>
          </a:bodyPr>
          <a:lstStyle/>
          <a:p>
            <a:pPr indent="450215" algn="just">
              <a:spcAft>
                <a:spcPts val="0"/>
              </a:spcAft>
            </a:pPr>
            <a:r>
              <a:rPr lang="ru-RU" dirty="0">
                <a:latin typeface="Times New Roman"/>
                <a:ea typeface="Calibri"/>
                <a:cs typeface="Times New Roman"/>
              </a:rPr>
              <a:t>Работника нужно защитить от воздействия опасных и вредных факторов, при этом спецодежда и средства индивидуальной защиты, если они используются, не должны мешать работе. Помимо всего прочего работник должен иметь возможность экстренно покинуть рабочее место в случае, например, аварийной ситуации. Условия для экстренного ухода с рабочего места также необходимо предусмотреть.</a:t>
            </a:r>
            <a:endParaRPr lang="ru-RU" sz="1400" dirty="0">
              <a:ea typeface="Calibri"/>
              <a:cs typeface="Times New Roman"/>
            </a:endParaRPr>
          </a:p>
          <a:p>
            <a:pPr indent="450215" algn="just">
              <a:spcAft>
                <a:spcPts val="0"/>
              </a:spcAft>
            </a:pPr>
            <a:r>
              <a:rPr lang="ru-RU" dirty="0">
                <a:latin typeface="Times New Roman"/>
                <a:ea typeface="Calibri"/>
                <a:cs typeface="Times New Roman"/>
              </a:rPr>
              <a:t>При проектировании оборудования и организации рабочего места следует учитывать антропометрические показатели женщин (если работают только женщины) и мужчин (если работают только мужчины); если же оборудование обслуживают и женщины, и мужчины – учитываются общие средние показатели для тех и других.</a:t>
            </a:r>
            <a:endParaRPr lang="ru-RU" sz="1400" dirty="0">
              <a:ea typeface="Calibri"/>
              <a:cs typeface="Times New Roman"/>
            </a:endParaRPr>
          </a:p>
          <a:p>
            <a:pPr indent="450215" algn="just">
              <a:spcAft>
                <a:spcPts val="0"/>
              </a:spcAft>
            </a:pPr>
            <a:r>
              <a:rPr lang="ru-RU" dirty="0">
                <a:latin typeface="Times New Roman"/>
                <a:ea typeface="Calibri"/>
                <a:cs typeface="Times New Roman"/>
              </a:rPr>
              <a:t>Форма рабочей поверхности зависит от характера выполняемой работы. Она может быть прямоугольной, иметь вырез для корпуса работника или углубление для настольного оборудования и т.д. При необходимости на рабочую поверхность устанавливаются подлокотники</a:t>
            </a:r>
            <a:r>
              <a:rPr lang="ru-RU" dirty="0" smtClean="0">
                <a:latin typeface="Times New Roman"/>
                <a:ea typeface="Calibri"/>
                <a:cs typeface="Times New Roman"/>
              </a:rPr>
              <a:t>.</a:t>
            </a:r>
            <a:endParaRPr lang="ru-RU" sz="1400" dirty="0">
              <a:ea typeface="Calibri"/>
              <a:cs typeface="Times New Roman"/>
            </a:endParaRPr>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33" y="2862323"/>
            <a:ext cx="7702240" cy="38796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Прямоугольник 2"/>
          <p:cNvSpPr/>
          <p:nvPr/>
        </p:nvSpPr>
        <p:spPr>
          <a:xfrm>
            <a:off x="7797772" y="2681281"/>
            <a:ext cx="4394227" cy="4185761"/>
          </a:xfrm>
          <a:prstGeom prst="rect">
            <a:avLst/>
          </a:prstGeom>
        </p:spPr>
        <p:txBody>
          <a:bodyPr wrap="square">
            <a:spAutoFit/>
          </a:bodyPr>
          <a:lstStyle/>
          <a:p>
            <a:pPr fontAlgn="base"/>
            <a:r>
              <a:rPr lang="ru-RU" sz="1400" dirty="0">
                <a:latin typeface="Times New Roman" panose="02020603050405020304" pitchFamily="18" charset="0"/>
                <a:cs typeface="Times New Roman" panose="02020603050405020304" pitchFamily="18" charset="0"/>
              </a:rPr>
              <a:t>1. Боковые дефлектор.</a:t>
            </a:r>
          </a:p>
          <a:p>
            <a:pPr fontAlgn="base"/>
            <a:r>
              <a:rPr lang="ru-RU" sz="1400" dirty="0">
                <a:latin typeface="Times New Roman" panose="02020603050405020304" pitchFamily="18" charset="0"/>
                <a:cs typeface="Times New Roman" panose="02020603050405020304" pitchFamily="18" charset="0"/>
              </a:rPr>
              <a:t>2. Сопло обдува бокового </a:t>
            </a:r>
            <a:r>
              <a:rPr lang="ru-RU" sz="1400" dirty="0" err="1">
                <a:latin typeface="Times New Roman" panose="02020603050405020304" pitchFamily="18" charset="0"/>
                <a:cs typeface="Times New Roman" panose="02020603050405020304" pitchFamily="18" charset="0"/>
              </a:rPr>
              <a:t>стекл</a:t>
            </a:r>
            <a:r>
              <a:rPr lang="ru-RU" sz="1400" dirty="0">
                <a:latin typeface="Times New Roman" panose="02020603050405020304" pitchFamily="18" charset="0"/>
                <a:cs typeface="Times New Roman" panose="02020603050405020304" pitchFamily="18" charset="0"/>
              </a:rPr>
              <a:t>.</a:t>
            </a:r>
          </a:p>
          <a:p>
            <a:pPr fontAlgn="base"/>
            <a:r>
              <a:rPr lang="ru-RU" sz="1400" dirty="0">
                <a:latin typeface="Times New Roman" panose="02020603050405020304" pitchFamily="18" charset="0"/>
                <a:cs typeface="Times New Roman" panose="02020603050405020304" pitchFamily="18" charset="0"/>
              </a:rPr>
              <a:t>3. Регулятор направления световых пучков фа.</a:t>
            </a:r>
          </a:p>
          <a:p>
            <a:pPr fontAlgn="base"/>
            <a:r>
              <a:rPr lang="ru-RU" sz="1400" dirty="0">
                <a:latin typeface="Times New Roman" panose="02020603050405020304" pitchFamily="18" charset="0"/>
                <a:cs typeface="Times New Roman" panose="02020603050405020304" pitchFamily="18" charset="0"/>
              </a:rPr>
              <a:t>4. Включатель передних противотуманных фа.</a:t>
            </a:r>
          </a:p>
          <a:p>
            <a:pPr fontAlgn="base"/>
            <a:r>
              <a:rPr lang="ru-RU" sz="1400" dirty="0">
                <a:latin typeface="Times New Roman" panose="02020603050405020304" pitchFamily="18" charset="0"/>
                <a:cs typeface="Times New Roman" panose="02020603050405020304" pitchFamily="18" charset="0"/>
              </a:rPr>
              <a:t>5. Включатель электрообогревателя заднего </a:t>
            </a:r>
            <a:r>
              <a:rPr lang="ru-RU" sz="1400" dirty="0" err="1">
                <a:latin typeface="Times New Roman" panose="02020603050405020304" pitchFamily="18" charset="0"/>
                <a:cs typeface="Times New Roman" panose="02020603050405020304" pitchFamily="18" charset="0"/>
              </a:rPr>
              <a:t>стекл</a:t>
            </a:r>
            <a:r>
              <a:rPr lang="ru-RU" sz="1400" dirty="0">
                <a:latin typeface="Times New Roman" panose="02020603050405020304" pitchFamily="18" charset="0"/>
                <a:cs typeface="Times New Roman" panose="02020603050405020304" pitchFamily="18" charset="0"/>
              </a:rPr>
              <a:t>.</a:t>
            </a:r>
          </a:p>
          <a:p>
            <a:pPr fontAlgn="base"/>
            <a:r>
              <a:rPr lang="ru-RU" sz="1400" dirty="0">
                <a:latin typeface="Times New Roman" panose="02020603050405020304" pitchFamily="18" charset="0"/>
                <a:cs typeface="Times New Roman" panose="02020603050405020304" pitchFamily="18" charset="0"/>
              </a:rPr>
              <a:t>6. Рычаг управления указателями поворота и приборами наружного </a:t>
            </a:r>
            <a:r>
              <a:rPr lang="ru-RU" sz="1400" dirty="0" err="1">
                <a:latin typeface="Times New Roman" panose="02020603050405020304" pitchFamily="18" charset="0"/>
                <a:cs typeface="Times New Roman" panose="02020603050405020304" pitchFamily="18" charset="0"/>
              </a:rPr>
              <a:t>освещени</a:t>
            </a:r>
            <a:r>
              <a:rPr lang="ru-RU" sz="1400" dirty="0">
                <a:latin typeface="Times New Roman" panose="02020603050405020304" pitchFamily="18" charset="0"/>
                <a:cs typeface="Times New Roman" panose="02020603050405020304" pitchFamily="18" charset="0"/>
              </a:rPr>
              <a:t>.</a:t>
            </a:r>
          </a:p>
          <a:p>
            <a:pPr fontAlgn="base"/>
            <a:r>
              <a:rPr lang="ru-RU" sz="1400" dirty="0">
                <a:latin typeface="Times New Roman" panose="02020603050405020304" pitchFamily="18" charset="0"/>
                <a:cs typeface="Times New Roman" panose="02020603050405020304" pitchFamily="18" charset="0"/>
              </a:rPr>
              <a:t>7. Рулевое колес.</a:t>
            </a:r>
          </a:p>
          <a:p>
            <a:pPr fontAlgn="base"/>
            <a:r>
              <a:rPr lang="ru-RU" sz="1400" dirty="0">
                <a:latin typeface="Times New Roman" panose="02020603050405020304" pitchFamily="18" charset="0"/>
                <a:cs typeface="Times New Roman" panose="02020603050405020304" pitchFamily="18" charset="0"/>
              </a:rPr>
              <a:t>8. Панель </a:t>
            </a:r>
            <a:r>
              <a:rPr lang="ru-RU" sz="1400" dirty="0" err="1">
                <a:latin typeface="Times New Roman" panose="02020603050405020304" pitchFamily="18" charset="0"/>
                <a:cs typeface="Times New Roman" panose="02020603050405020304" pitchFamily="18" charset="0"/>
              </a:rPr>
              <a:t>приборо</a:t>
            </a:r>
            <a:r>
              <a:rPr lang="ru-RU" sz="1400" dirty="0">
                <a:latin typeface="Times New Roman" panose="02020603050405020304" pitchFamily="18" charset="0"/>
                <a:cs typeface="Times New Roman" panose="02020603050405020304" pitchFamily="18" charset="0"/>
              </a:rPr>
              <a:t>.</a:t>
            </a:r>
          </a:p>
          <a:p>
            <a:pPr fontAlgn="base"/>
            <a:r>
              <a:rPr lang="ru-RU" sz="1400" dirty="0">
                <a:latin typeface="Times New Roman" panose="02020603050405020304" pitchFamily="18" charset="0"/>
                <a:cs typeface="Times New Roman" panose="02020603050405020304" pitchFamily="18" charset="0"/>
              </a:rPr>
              <a:t>9. Рычаг управления стеклоочистителями и стеклоомывателям.</a:t>
            </a:r>
          </a:p>
          <a:p>
            <a:pPr fontAlgn="base"/>
            <a:r>
              <a:rPr lang="ru-RU" sz="1400" dirty="0">
                <a:latin typeface="Times New Roman" panose="02020603050405020304" pitchFamily="18" charset="0"/>
                <a:cs typeface="Times New Roman" panose="02020603050405020304" pitchFamily="18" charset="0"/>
              </a:rPr>
              <a:t>10. Включатель аварийной </a:t>
            </a:r>
            <a:r>
              <a:rPr lang="ru-RU" sz="1400" dirty="0" err="1">
                <a:latin typeface="Times New Roman" panose="02020603050405020304" pitchFamily="18" charset="0"/>
                <a:cs typeface="Times New Roman" panose="02020603050405020304" pitchFamily="18" charset="0"/>
              </a:rPr>
              <a:t>сигнализаци</a:t>
            </a:r>
            <a:r>
              <a:rPr lang="ru-RU" sz="1400" dirty="0">
                <a:latin typeface="Times New Roman" panose="02020603050405020304" pitchFamily="18" charset="0"/>
                <a:cs typeface="Times New Roman" panose="02020603050405020304" pitchFamily="18" charset="0"/>
              </a:rPr>
              <a:t>.</a:t>
            </a:r>
          </a:p>
          <a:p>
            <a:pPr fontAlgn="base"/>
            <a:r>
              <a:rPr lang="ru-RU" sz="1400" dirty="0">
                <a:latin typeface="Times New Roman" panose="02020603050405020304" pitchFamily="18" charset="0"/>
                <a:cs typeface="Times New Roman" panose="02020603050405020304" pitchFamily="18" charset="0"/>
              </a:rPr>
              <a:t>11. Включатель задних противотуманных фонаре.</a:t>
            </a:r>
          </a:p>
          <a:p>
            <a:pPr fontAlgn="base"/>
            <a:r>
              <a:rPr lang="ru-RU" sz="1400" dirty="0">
                <a:latin typeface="Times New Roman" panose="02020603050405020304" pitchFamily="18" charset="0"/>
                <a:cs typeface="Times New Roman" panose="02020603050405020304" pitchFamily="18" charset="0"/>
              </a:rPr>
              <a:t>12. Регулятор частоты циклов работы </a:t>
            </a:r>
            <a:r>
              <a:rPr lang="ru-RU" sz="1400" dirty="0" err="1">
                <a:latin typeface="Times New Roman" panose="02020603050405020304" pitchFamily="18" charset="0"/>
                <a:cs typeface="Times New Roman" panose="02020603050405020304" pitchFamily="18" charset="0"/>
              </a:rPr>
              <a:t>стеклоочистител</a:t>
            </a:r>
            <a:r>
              <a:rPr lang="ru-RU" sz="1400" dirty="0">
                <a:latin typeface="Times New Roman" panose="02020603050405020304" pitchFamily="18" charset="0"/>
                <a:cs typeface="Times New Roman" panose="02020603050405020304" pitchFamily="18" charset="0"/>
              </a:rPr>
              <a:t>.</a:t>
            </a:r>
          </a:p>
          <a:p>
            <a:pPr fontAlgn="base"/>
            <a:r>
              <a:rPr lang="ru-RU" sz="1400" dirty="0">
                <a:latin typeface="Times New Roman" panose="02020603050405020304" pitchFamily="18" charset="0"/>
                <a:cs typeface="Times New Roman" panose="02020603050405020304" pitchFamily="18" charset="0"/>
              </a:rPr>
              <a:t>13. Часы с цифровой </a:t>
            </a:r>
            <a:r>
              <a:rPr lang="ru-RU" sz="1400" dirty="0" err="1">
                <a:latin typeface="Times New Roman" panose="02020603050405020304" pitchFamily="18" charset="0"/>
                <a:cs typeface="Times New Roman" panose="02020603050405020304" pitchFamily="18" charset="0"/>
              </a:rPr>
              <a:t>индикацие</a:t>
            </a:r>
            <a:r>
              <a:rPr lang="ru-RU" sz="1400" dirty="0">
                <a:latin typeface="Times New Roman" panose="02020603050405020304" pitchFamily="18" charset="0"/>
                <a:cs typeface="Times New Roman" panose="02020603050405020304" pitchFamily="18" charset="0"/>
              </a:rPr>
              <a:t>.</a:t>
            </a:r>
          </a:p>
          <a:p>
            <a:pPr fontAlgn="base"/>
            <a:r>
              <a:rPr lang="ru-RU" sz="1400" dirty="0">
                <a:latin typeface="Times New Roman" panose="02020603050405020304" pitchFamily="18" charset="0"/>
                <a:cs typeface="Times New Roman" panose="02020603050405020304" pitchFamily="18" charset="0"/>
              </a:rPr>
              <a:t>14. Центральные дефлекторы.</a:t>
            </a:r>
          </a:p>
          <a:p>
            <a:pPr fontAlgn="base"/>
            <a:r>
              <a:rPr lang="ru-RU" sz="1400" dirty="0">
                <a:latin typeface="Times New Roman" panose="02020603050405020304" pitchFamily="18" charset="0"/>
                <a:cs typeface="Times New Roman" panose="02020603050405020304" pitchFamily="18" charset="0"/>
              </a:rPr>
              <a:t>15. Вещевой </a:t>
            </a:r>
            <a:r>
              <a:rPr lang="ru-RU" sz="1400" dirty="0" err="1">
                <a:latin typeface="Times New Roman" panose="02020603050405020304" pitchFamily="18" charset="0"/>
                <a:cs typeface="Times New Roman" panose="02020603050405020304" pitchFamily="18" charset="0"/>
              </a:rPr>
              <a:t>ящи</a:t>
            </a:r>
            <a:r>
              <a:rPr lang="ru-RU" sz="1400" dirty="0">
                <a:latin typeface="Times New Roman" panose="02020603050405020304" pitchFamily="18" charset="0"/>
                <a:cs typeface="Times New Roman" panose="02020603050405020304" pitchFamily="18" charset="0"/>
              </a:rPr>
              <a:t>.</a:t>
            </a:r>
          </a:p>
          <a:p>
            <a:pPr fontAlgn="base"/>
            <a:r>
              <a:rPr lang="ru-RU" sz="1400" dirty="0">
                <a:latin typeface="Times New Roman" panose="02020603050405020304" pitchFamily="18" charset="0"/>
                <a:cs typeface="Times New Roman" panose="02020603050405020304" pitchFamily="18" charset="0"/>
              </a:rPr>
              <a:t>16. Регулятор температуры воздух.</a:t>
            </a:r>
          </a:p>
          <a:p>
            <a:pPr fontAlgn="base"/>
            <a:r>
              <a:rPr lang="ru-RU" sz="1400" dirty="0">
                <a:latin typeface="Times New Roman" panose="02020603050405020304" pitchFamily="18" charset="0"/>
                <a:cs typeface="Times New Roman" panose="02020603050405020304" pitchFamily="18" charset="0"/>
              </a:rPr>
              <a:t>17. Регулятор распределения </a:t>
            </a:r>
            <a:r>
              <a:rPr lang="ru-RU" sz="1400" dirty="0" smtClean="0">
                <a:latin typeface="Times New Roman" panose="02020603050405020304" pitchFamily="18" charset="0"/>
                <a:cs typeface="Times New Roman" panose="02020603050405020304" pitchFamily="18" charset="0"/>
              </a:rPr>
              <a:t>воздух и т.д.</a:t>
            </a:r>
            <a:endParaRPr lang="ru-RU" sz="14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60990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9180" y="0"/>
            <a:ext cx="7861113" cy="6740307"/>
          </a:xfrm>
          <a:prstGeom prst="rect">
            <a:avLst/>
          </a:prstGeom>
        </p:spPr>
        <p:txBody>
          <a:bodyPr wrap="square">
            <a:spAutoFit/>
          </a:bodyPr>
          <a:lstStyle/>
          <a:p>
            <a:pPr indent="450215" algn="just">
              <a:spcAft>
                <a:spcPts val="0"/>
              </a:spcAft>
            </a:pPr>
            <a:r>
              <a:rPr lang="ru-RU" dirty="0">
                <a:latin typeface="Times New Roman"/>
                <a:ea typeface="Calibri"/>
                <a:cs typeface="Times New Roman"/>
              </a:rPr>
              <a:t>При работе двумя руками органы управления размещают с таким расчетом, чтобы не происходило перекрещивания рук. Операции, не требующие точности и быстроты выполнения, можно «доверить» ножным органам управления. Аварийные органы управления следует располагать в пределах зоны досягаемости моторного поля.</a:t>
            </a:r>
            <a:endParaRPr lang="ru-RU" sz="1400" dirty="0">
              <a:ea typeface="Calibri"/>
              <a:cs typeface="Times New Roman"/>
            </a:endParaRPr>
          </a:p>
          <a:p>
            <a:pPr indent="450215" algn="just">
              <a:spcAft>
                <a:spcPts val="0"/>
              </a:spcAft>
            </a:pPr>
            <a:r>
              <a:rPr lang="ru-RU" dirty="0">
                <a:latin typeface="Times New Roman"/>
                <a:ea typeface="Calibri"/>
                <a:cs typeface="Times New Roman"/>
              </a:rPr>
              <a:t>Чтобы исключить возможность их самопроизвольного включения, необходимо предусмотреть специальные блокировки и выключатели. Важный элемент рабочего места – средства отображения информации, то есть табло, часы, дисплеи, мониторы и т.д. К их расположению также предъявляются конкретные требования.</a:t>
            </a:r>
            <a:endParaRPr lang="ru-RU" sz="1400" dirty="0">
              <a:ea typeface="Calibri"/>
              <a:cs typeface="Times New Roman"/>
            </a:endParaRPr>
          </a:p>
          <a:p>
            <a:pPr indent="450215" algn="just">
              <a:spcAft>
                <a:spcPts val="0"/>
              </a:spcAft>
            </a:pPr>
            <a:r>
              <a:rPr lang="ru-RU" dirty="0">
                <a:latin typeface="Times New Roman"/>
                <a:ea typeface="Calibri"/>
                <a:cs typeface="Times New Roman"/>
              </a:rPr>
              <a:t>На повышение эффективности труда, безусловно, повлияет правильное распределение функций между работником и техническими средствами. Этому же будут способствовать такой отбор работников и такая их подготовка, которые позволят им точно, быстро, согласованно и качественно выполнять необходимые задачи. Вместе с тем работник должен получать достаточную и достоверную информацию обо всех происходящих процессах</a:t>
            </a:r>
            <a:r>
              <a:rPr lang="ru-RU" dirty="0" smtClean="0">
                <a:latin typeface="Times New Roman"/>
                <a:ea typeface="Calibri"/>
                <a:cs typeface="Times New Roman"/>
              </a:rPr>
              <a:t>.</a:t>
            </a:r>
          </a:p>
          <a:p>
            <a:pPr indent="450215" algn="just">
              <a:spcAft>
                <a:spcPts val="0"/>
              </a:spcAft>
            </a:pPr>
            <a:r>
              <a:rPr lang="ru-RU" dirty="0">
                <a:latin typeface="Times New Roman"/>
                <a:ea typeface="Calibri"/>
                <a:cs typeface="Times New Roman"/>
              </a:rPr>
              <a:t>Чтобы сделать работу комфортной, необходимо предусмотреть такое положение тела работника в процессе деятельности, которое позволяет экономить физические силы, равномерно распределять физическую нагрузку. Акустические, визуальные и другие сигналы должны легко опознаваться, органы управления легко перемещаться, инструменты обязаны быть удобными, расположение элементов рабочего места – соответствовать логике действий работника. Во избежание ошибок документация, регламентирующая деятельность работника, должна быть наглядной и доступной восприятию. </a:t>
            </a:r>
            <a:endParaRPr lang="ru-RU" sz="1400" dirty="0">
              <a:ea typeface="Calibri"/>
              <a:cs typeface="Times New Roman"/>
            </a:endParaRPr>
          </a:p>
        </p:txBody>
      </p:sp>
      <p:pic>
        <p:nvPicPr>
          <p:cNvPr id="307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5827" y="109181"/>
            <a:ext cx="4126173" cy="6631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39860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95533" y="52612"/>
            <a:ext cx="11969087" cy="3139321"/>
          </a:xfrm>
          <a:prstGeom prst="rect">
            <a:avLst/>
          </a:prstGeom>
        </p:spPr>
        <p:txBody>
          <a:bodyPr wrap="square">
            <a:spAutoFit/>
          </a:bodyPr>
          <a:lstStyle/>
          <a:p>
            <a:pPr indent="450215" algn="just">
              <a:spcAft>
                <a:spcPts val="0"/>
              </a:spcAft>
            </a:pPr>
            <a:r>
              <a:rPr lang="ru-RU" dirty="0">
                <a:latin typeface="Times New Roman"/>
                <a:ea typeface="Calibri"/>
                <a:cs typeface="Times New Roman"/>
              </a:rPr>
              <a:t>При проектировании организационной оснастки следует уделить также внимание соблюдению </a:t>
            </a:r>
            <a:r>
              <a:rPr lang="ru-RU" b="1" dirty="0">
                <a:latin typeface="Times New Roman"/>
                <a:ea typeface="Calibri"/>
                <a:cs typeface="Times New Roman"/>
              </a:rPr>
              <a:t>санитарно - гигиенических требований</a:t>
            </a:r>
            <a:r>
              <a:rPr lang="ru-RU" dirty="0">
                <a:latin typeface="Times New Roman"/>
                <a:ea typeface="Calibri"/>
                <a:cs typeface="Times New Roman"/>
              </a:rPr>
              <a:t>: устройству отсосов на работах с выделением токсических газов или пыли; облицовке сидений, спинок и подлокотников материалами малой теплопроводности; обеспечению легкости и бесшумности перемещения отдельных элементов (ящиков, полок, спинок и сидений стульев и т. д.); изготовлению крышек столов, верстаков из дерева с отделкой синтетическими и другими материалами в зависимости от характера выполняемых работ.</a:t>
            </a:r>
            <a:endParaRPr lang="ru-RU" sz="1400" dirty="0">
              <a:ea typeface="Calibri"/>
              <a:cs typeface="Times New Roman"/>
            </a:endParaRPr>
          </a:p>
          <a:p>
            <a:pPr indent="450215" algn="just">
              <a:spcAft>
                <a:spcPts val="0"/>
              </a:spcAft>
            </a:pPr>
            <a:r>
              <a:rPr lang="ru-RU" dirty="0">
                <a:latin typeface="Times New Roman"/>
                <a:ea typeface="Calibri"/>
                <a:cs typeface="Times New Roman"/>
              </a:rPr>
              <a:t>Эргономическим требованием является обеспечение эстетического восприятия конструируемой организационной оснастки. Прежде всего, она должна иметь рациональное цветовое оформление в соответствии с функциональным назначением, психофизиологическим воздействием и производственными условиями. Окраска производится с учетом характера освещенности, уровня производственного шума, климатических условий, количества работающих, их состава по полу и возрасту и ряда других факторов.</a:t>
            </a:r>
            <a:endParaRPr lang="ru-RU" sz="1400" dirty="0">
              <a:ea typeface="Calibri"/>
              <a:cs typeface="Times New Roman"/>
            </a:endParaRPr>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1580" y="3191933"/>
            <a:ext cx="8236992" cy="35364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458335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2517"/>
          <a:stretch/>
        </p:blipFill>
        <p:spPr bwMode="auto">
          <a:xfrm>
            <a:off x="6086903" y="3416136"/>
            <a:ext cx="5991043" cy="3312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79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3824"/>
          <a:stretch/>
        </p:blipFill>
        <p:spPr bwMode="auto">
          <a:xfrm>
            <a:off x="6086902" y="139890"/>
            <a:ext cx="5991044" cy="3276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796"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t="14272"/>
          <a:stretch/>
        </p:blipFill>
        <p:spPr bwMode="auto">
          <a:xfrm>
            <a:off x="148965" y="3416136"/>
            <a:ext cx="5937938" cy="3312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797"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t="11844"/>
          <a:stretch/>
        </p:blipFill>
        <p:spPr bwMode="auto">
          <a:xfrm>
            <a:off x="148964" y="139891"/>
            <a:ext cx="5937937" cy="3276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38463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477" y="122829"/>
            <a:ext cx="8529851" cy="6564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0102" y="122830"/>
            <a:ext cx="3207224" cy="65645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8380040"/>
      </p:ext>
    </p:extLst>
  </p:cSld>
  <p:clrMapOvr>
    <a:masterClrMapping/>
  </p:clrMapOvr>
  <p:transition spd="slow">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50124" y="34584"/>
            <a:ext cx="11846258" cy="3139321"/>
          </a:xfrm>
          <a:prstGeom prst="rect">
            <a:avLst/>
          </a:prstGeom>
        </p:spPr>
        <p:txBody>
          <a:bodyPr wrap="square">
            <a:spAutoFit/>
          </a:bodyPr>
          <a:lstStyle/>
          <a:p>
            <a:pPr indent="450215" algn="ctr">
              <a:spcAft>
                <a:spcPts val="0"/>
              </a:spcAft>
            </a:pPr>
            <a:r>
              <a:rPr lang="ru-RU" b="1" dirty="0">
                <a:latin typeface="Times New Roman"/>
                <a:ea typeface="Calibri"/>
                <a:cs typeface="Times New Roman"/>
              </a:rPr>
              <a:t>Вопросы для самоподготовки:</a:t>
            </a:r>
            <a:endParaRPr lang="ru-RU" sz="1400" dirty="0">
              <a:ea typeface="Calibri"/>
              <a:cs typeface="Times New Roman"/>
            </a:endParaRPr>
          </a:p>
          <a:p>
            <a:pPr marL="342900" lvl="0" indent="-342900" algn="just">
              <a:spcAft>
                <a:spcPts val="0"/>
              </a:spcAft>
              <a:tabLst>
                <a:tab pos="-90170" algn="l"/>
              </a:tabLst>
            </a:pPr>
            <a:r>
              <a:rPr lang="ru-RU" dirty="0">
                <a:latin typeface="Times New Roman"/>
                <a:ea typeface="Calibri"/>
                <a:cs typeface="Times New Roman"/>
              </a:rPr>
              <a:t>Объект, предмет и цель изучения эргономики?</a:t>
            </a:r>
            <a:endParaRPr lang="ru-RU" sz="1400" dirty="0">
              <a:ea typeface="Calibri"/>
              <a:cs typeface="Times New Roman"/>
            </a:endParaRPr>
          </a:p>
          <a:p>
            <a:pPr marL="342900" lvl="0" indent="-342900" algn="just">
              <a:spcAft>
                <a:spcPts val="0"/>
              </a:spcAft>
              <a:tabLst>
                <a:tab pos="-90170" algn="l"/>
              </a:tabLst>
            </a:pPr>
            <a:r>
              <a:rPr lang="ru-RU" dirty="0">
                <a:latin typeface="Times New Roman"/>
                <a:ea typeface="Calibri"/>
                <a:cs typeface="Times New Roman"/>
              </a:rPr>
              <a:t>Классификация методов эргономики?</a:t>
            </a:r>
            <a:endParaRPr lang="ru-RU" sz="1400" dirty="0">
              <a:ea typeface="Calibri"/>
              <a:cs typeface="Times New Roman"/>
            </a:endParaRPr>
          </a:p>
          <a:p>
            <a:pPr marL="342900" lvl="0" indent="-342900" algn="just">
              <a:spcAft>
                <a:spcPts val="0"/>
              </a:spcAft>
              <a:tabLst>
                <a:tab pos="-90170" algn="l"/>
              </a:tabLst>
            </a:pPr>
            <a:r>
              <a:rPr lang="ru-RU" dirty="0">
                <a:latin typeface="Times New Roman"/>
                <a:ea typeface="Calibri"/>
                <a:cs typeface="Times New Roman"/>
              </a:rPr>
              <a:t>Методы получения исходной информации для описания деятельности человека?</a:t>
            </a:r>
            <a:endParaRPr lang="ru-RU" sz="1400" dirty="0">
              <a:ea typeface="Calibri"/>
              <a:cs typeface="Times New Roman"/>
            </a:endParaRPr>
          </a:p>
          <a:p>
            <a:pPr marL="342900" lvl="0" indent="-342900" algn="just">
              <a:spcAft>
                <a:spcPts val="0"/>
              </a:spcAft>
              <a:tabLst>
                <a:tab pos="-90170" algn="l"/>
              </a:tabLst>
            </a:pPr>
            <a:r>
              <a:rPr lang="ru-RU" dirty="0">
                <a:latin typeface="Times New Roman"/>
                <a:ea typeface="Calibri"/>
                <a:cs typeface="Times New Roman"/>
              </a:rPr>
              <a:t>Состав эргономической системы?</a:t>
            </a:r>
            <a:endParaRPr lang="ru-RU" sz="1400" dirty="0">
              <a:ea typeface="Calibri"/>
              <a:cs typeface="Times New Roman"/>
            </a:endParaRPr>
          </a:p>
          <a:p>
            <a:pPr marL="342900" lvl="0" indent="-342900" algn="just">
              <a:spcAft>
                <a:spcPts val="0"/>
              </a:spcAft>
              <a:tabLst>
                <a:tab pos="-90170" algn="l"/>
              </a:tabLst>
            </a:pPr>
            <a:r>
              <a:rPr lang="ru-RU" dirty="0">
                <a:latin typeface="Times New Roman"/>
                <a:ea typeface="Calibri"/>
                <a:cs typeface="Times New Roman"/>
              </a:rPr>
              <a:t>Особенности и этапы деятельности человека - оператора?</a:t>
            </a:r>
            <a:endParaRPr lang="ru-RU" sz="1400" dirty="0">
              <a:ea typeface="Calibri"/>
              <a:cs typeface="Times New Roman"/>
            </a:endParaRPr>
          </a:p>
          <a:p>
            <a:pPr marL="342900" lvl="0" indent="-342900" algn="just">
              <a:spcAft>
                <a:spcPts val="0"/>
              </a:spcAft>
              <a:tabLst>
                <a:tab pos="-90170" algn="l"/>
              </a:tabLst>
            </a:pPr>
            <a:r>
              <a:rPr lang="ru-RU" dirty="0">
                <a:latin typeface="Times New Roman"/>
                <a:ea typeface="Calibri"/>
                <a:cs typeface="Times New Roman"/>
              </a:rPr>
              <a:t>Взаимодействие анализаторов в процессе производственной деятельности?</a:t>
            </a:r>
            <a:endParaRPr lang="ru-RU" sz="1400" dirty="0">
              <a:ea typeface="Calibri"/>
              <a:cs typeface="Times New Roman"/>
            </a:endParaRPr>
          </a:p>
          <a:p>
            <a:pPr marL="342900" lvl="0" indent="-342900" algn="just">
              <a:spcAft>
                <a:spcPts val="0"/>
              </a:spcAft>
              <a:tabLst>
                <a:tab pos="-90170" algn="l"/>
              </a:tabLst>
            </a:pPr>
            <a:r>
              <a:rPr lang="ru-RU" dirty="0">
                <a:latin typeface="Times New Roman"/>
                <a:ea typeface="Calibri"/>
                <a:cs typeface="Times New Roman"/>
              </a:rPr>
              <a:t>Средства отображения информации и инженерно-психологические требования к ним?</a:t>
            </a:r>
            <a:endParaRPr lang="ru-RU" sz="1400" dirty="0">
              <a:ea typeface="Calibri"/>
              <a:cs typeface="Times New Roman"/>
            </a:endParaRPr>
          </a:p>
          <a:p>
            <a:pPr marL="342900" lvl="0" indent="-342900" algn="just">
              <a:spcAft>
                <a:spcPts val="0"/>
              </a:spcAft>
              <a:tabLst>
                <a:tab pos="-90170" algn="l"/>
              </a:tabLst>
            </a:pPr>
            <a:r>
              <a:rPr lang="ru-RU" dirty="0">
                <a:latin typeface="Times New Roman"/>
                <a:ea typeface="Calibri"/>
                <a:cs typeface="Times New Roman"/>
              </a:rPr>
              <a:t>Размещение органов управления?</a:t>
            </a:r>
            <a:endParaRPr lang="ru-RU" sz="1400" dirty="0">
              <a:ea typeface="Calibri"/>
              <a:cs typeface="Times New Roman"/>
            </a:endParaRPr>
          </a:p>
          <a:p>
            <a:pPr marL="342900" lvl="0" indent="-342900" algn="just">
              <a:spcAft>
                <a:spcPts val="0"/>
              </a:spcAft>
              <a:tabLst>
                <a:tab pos="-90170" algn="l"/>
              </a:tabLst>
            </a:pPr>
            <a:r>
              <a:rPr lang="ru-RU" dirty="0">
                <a:latin typeface="Times New Roman"/>
                <a:ea typeface="Calibri"/>
                <a:cs typeface="Times New Roman"/>
              </a:rPr>
              <a:t>Проектирование рабочей среды?</a:t>
            </a:r>
            <a:endParaRPr lang="ru-RU" sz="1400" dirty="0">
              <a:ea typeface="Calibri"/>
              <a:cs typeface="Times New Roman"/>
            </a:endParaRPr>
          </a:p>
          <a:p>
            <a:pPr marL="342900" lvl="0" indent="-342900" algn="just">
              <a:spcAft>
                <a:spcPts val="0"/>
              </a:spcAft>
              <a:tabLst>
                <a:tab pos="-90170" algn="l"/>
              </a:tabLst>
            </a:pPr>
            <a:r>
              <a:rPr lang="ru-RU" dirty="0">
                <a:latin typeface="Times New Roman"/>
                <a:ea typeface="Calibri"/>
                <a:cs typeface="Times New Roman"/>
              </a:rPr>
              <a:t>Назовите основные правила учета эргономических параметров рабочего места.</a:t>
            </a:r>
            <a:endParaRPr lang="ru-RU" sz="1400" dirty="0">
              <a:ea typeface="Calibri"/>
              <a:cs typeface="Times New Roman"/>
            </a:endParaRPr>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1975" y="3311431"/>
            <a:ext cx="8502555" cy="3348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2031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41025" y="0"/>
            <a:ext cx="11896299" cy="6347892"/>
          </a:xfrm>
          <a:prstGeom prst="rect">
            <a:avLst/>
          </a:prstGeom>
        </p:spPr>
        <p:txBody>
          <a:bodyPr wrap="square">
            <a:spAutoFit/>
          </a:bodyPr>
          <a:lstStyle/>
          <a:p>
            <a:pPr indent="355600" algn="just">
              <a:lnSpc>
                <a:spcPct val="150000"/>
              </a:lnSpc>
              <a:spcAft>
                <a:spcPts val="0"/>
              </a:spcAft>
            </a:pPr>
            <a:r>
              <a:rPr lang="ru-RU" sz="2000" b="1" dirty="0">
                <a:latin typeface="Times New Roman"/>
                <a:ea typeface="Calibri"/>
                <a:cs typeface="Times New Roman"/>
              </a:rPr>
              <a:t>Эргономика</a:t>
            </a:r>
            <a:r>
              <a:rPr lang="ru-RU" sz="2000" dirty="0">
                <a:latin typeface="Times New Roman"/>
                <a:ea typeface="Calibri"/>
                <a:cs typeface="Times New Roman"/>
              </a:rPr>
              <a:t> — отрасль междисциплинарная, черпающая знания, методы исследования и технологии проектирования из следующих отраслей человеческого знания и практики: </a:t>
            </a:r>
            <a:endParaRPr lang="ru-RU" sz="2000" dirty="0">
              <a:ea typeface="Calibri"/>
              <a:cs typeface="Times New Roman"/>
            </a:endParaRPr>
          </a:p>
          <a:p>
            <a:pPr indent="355600" algn="just">
              <a:lnSpc>
                <a:spcPct val="150000"/>
              </a:lnSpc>
            </a:pPr>
            <a:r>
              <a:rPr lang="ru-RU" sz="2100" dirty="0">
                <a:latin typeface="Times New Roman"/>
                <a:ea typeface="Calibri"/>
                <a:cs typeface="Times New Roman"/>
              </a:rPr>
              <a:t>• </a:t>
            </a:r>
            <a:r>
              <a:rPr lang="ru-RU" sz="2100" dirty="0" smtClean="0">
                <a:latin typeface="Times New Roman"/>
                <a:ea typeface="Calibri"/>
                <a:cs typeface="Times New Roman"/>
              </a:rPr>
              <a:t>Психология </a:t>
            </a:r>
            <a:r>
              <a:rPr lang="ru-RU" sz="2100" dirty="0">
                <a:latin typeface="Times New Roman"/>
                <a:ea typeface="Calibri"/>
                <a:cs typeface="Times New Roman"/>
              </a:rPr>
              <a:t>труда, теория групповой деятельности, когнитивная психология; </a:t>
            </a:r>
            <a:endParaRPr lang="ru-RU" sz="2100" dirty="0" smtClean="0">
              <a:ea typeface="Calibri"/>
              <a:cs typeface="Times New Roman"/>
            </a:endParaRPr>
          </a:p>
          <a:p>
            <a:pPr indent="355600" algn="just">
              <a:lnSpc>
                <a:spcPct val="150000"/>
              </a:lnSpc>
            </a:pPr>
            <a:r>
              <a:rPr lang="ru-RU" sz="2100" dirty="0">
                <a:latin typeface="Times New Roman"/>
                <a:ea typeface="Calibri"/>
                <a:cs typeface="Times New Roman"/>
              </a:rPr>
              <a:t>• </a:t>
            </a:r>
            <a:r>
              <a:rPr lang="ru-RU" sz="2100" dirty="0" smtClean="0">
                <a:latin typeface="Times New Roman"/>
                <a:ea typeface="Calibri"/>
                <a:cs typeface="Times New Roman"/>
              </a:rPr>
              <a:t>Инженерная </a:t>
            </a:r>
            <a:r>
              <a:rPr lang="ru-RU" sz="2100" dirty="0">
                <a:latin typeface="Times New Roman"/>
                <a:ea typeface="Calibri"/>
                <a:cs typeface="Times New Roman"/>
              </a:rPr>
              <a:t>психология; </a:t>
            </a:r>
            <a:endParaRPr lang="ru-RU" sz="2100" dirty="0">
              <a:ea typeface="Calibri"/>
              <a:cs typeface="Times New Roman"/>
            </a:endParaRPr>
          </a:p>
          <a:p>
            <a:pPr indent="355600" algn="just">
              <a:lnSpc>
                <a:spcPct val="150000"/>
              </a:lnSpc>
              <a:spcAft>
                <a:spcPts val="0"/>
              </a:spcAft>
            </a:pPr>
            <a:r>
              <a:rPr lang="ru-RU" sz="2100" dirty="0" smtClean="0">
                <a:latin typeface="Times New Roman"/>
                <a:ea typeface="Calibri"/>
                <a:cs typeface="Times New Roman"/>
              </a:rPr>
              <a:t>• </a:t>
            </a:r>
            <a:r>
              <a:rPr lang="ru-RU" sz="2100" dirty="0">
                <a:latin typeface="Times New Roman"/>
                <a:ea typeface="Calibri"/>
                <a:cs typeface="Times New Roman"/>
              </a:rPr>
              <a:t>Конструирование; </a:t>
            </a:r>
            <a:endParaRPr lang="ru-RU" sz="2100" dirty="0">
              <a:ea typeface="Calibri"/>
              <a:cs typeface="Times New Roman"/>
            </a:endParaRPr>
          </a:p>
          <a:p>
            <a:pPr indent="355600" algn="just">
              <a:lnSpc>
                <a:spcPct val="150000"/>
              </a:lnSpc>
              <a:spcAft>
                <a:spcPts val="0"/>
              </a:spcAft>
            </a:pPr>
            <a:r>
              <a:rPr lang="ru-RU" sz="2100" dirty="0">
                <a:latin typeface="Times New Roman"/>
                <a:ea typeface="Calibri"/>
                <a:cs typeface="Times New Roman"/>
              </a:rPr>
              <a:t>• Техническая эстетика; </a:t>
            </a:r>
            <a:endParaRPr lang="ru-RU" sz="2100" dirty="0">
              <a:ea typeface="Calibri"/>
              <a:cs typeface="Times New Roman"/>
            </a:endParaRPr>
          </a:p>
          <a:p>
            <a:pPr indent="355600" algn="just">
              <a:lnSpc>
                <a:spcPct val="150000"/>
              </a:lnSpc>
              <a:spcAft>
                <a:spcPts val="0"/>
              </a:spcAft>
            </a:pPr>
            <a:r>
              <a:rPr lang="ru-RU" sz="2100" dirty="0">
                <a:latin typeface="Times New Roman"/>
                <a:ea typeface="Calibri"/>
                <a:cs typeface="Times New Roman"/>
              </a:rPr>
              <a:t>• Гигиена и охрана труда, научная </a:t>
            </a:r>
          </a:p>
          <a:p>
            <a:pPr indent="355600" algn="just">
              <a:lnSpc>
                <a:spcPct val="150000"/>
              </a:lnSpc>
              <a:spcAft>
                <a:spcPts val="0"/>
              </a:spcAft>
            </a:pPr>
            <a:r>
              <a:rPr lang="ru-RU" sz="2100" dirty="0" smtClean="0">
                <a:latin typeface="Times New Roman"/>
                <a:ea typeface="Calibri"/>
                <a:cs typeface="Times New Roman"/>
              </a:rPr>
              <a:t>организация </a:t>
            </a:r>
            <a:r>
              <a:rPr lang="ru-RU" sz="2100" dirty="0">
                <a:latin typeface="Times New Roman"/>
                <a:ea typeface="Calibri"/>
                <a:cs typeface="Times New Roman"/>
              </a:rPr>
              <a:t>труда; </a:t>
            </a:r>
            <a:endParaRPr lang="ru-RU" sz="2100" dirty="0">
              <a:ea typeface="Calibri"/>
              <a:cs typeface="Times New Roman"/>
            </a:endParaRPr>
          </a:p>
          <a:p>
            <a:pPr indent="355600" algn="just">
              <a:lnSpc>
                <a:spcPct val="150000"/>
              </a:lnSpc>
              <a:spcAft>
                <a:spcPts val="0"/>
              </a:spcAft>
            </a:pPr>
            <a:r>
              <a:rPr lang="ru-RU" sz="2100" dirty="0">
                <a:latin typeface="Times New Roman"/>
                <a:ea typeface="Calibri"/>
                <a:cs typeface="Times New Roman"/>
              </a:rPr>
              <a:t>• Антропология, антропометрия; </a:t>
            </a:r>
            <a:endParaRPr lang="ru-RU" sz="2100" dirty="0">
              <a:ea typeface="Calibri"/>
              <a:cs typeface="Times New Roman"/>
            </a:endParaRPr>
          </a:p>
          <a:p>
            <a:pPr indent="355600" algn="just">
              <a:lnSpc>
                <a:spcPct val="150000"/>
              </a:lnSpc>
              <a:spcAft>
                <a:spcPts val="0"/>
              </a:spcAft>
            </a:pPr>
            <a:r>
              <a:rPr lang="ru-RU" sz="2100" dirty="0">
                <a:latin typeface="Times New Roman"/>
                <a:ea typeface="Calibri"/>
                <a:cs typeface="Times New Roman"/>
              </a:rPr>
              <a:t>• Медицина, анатомия и </a:t>
            </a:r>
            <a:endParaRPr lang="ru-RU" sz="2100" dirty="0" smtClean="0">
              <a:latin typeface="Times New Roman"/>
              <a:ea typeface="Calibri"/>
              <a:cs typeface="Times New Roman"/>
            </a:endParaRPr>
          </a:p>
          <a:p>
            <a:pPr indent="355600" algn="just">
              <a:lnSpc>
                <a:spcPct val="150000"/>
              </a:lnSpc>
              <a:spcAft>
                <a:spcPts val="0"/>
              </a:spcAft>
            </a:pPr>
            <a:r>
              <a:rPr lang="ru-RU" sz="2100" dirty="0" smtClean="0">
                <a:latin typeface="Times New Roman"/>
                <a:ea typeface="Calibri"/>
                <a:cs typeface="Times New Roman"/>
              </a:rPr>
              <a:t>физиология человека</a:t>
            </a:r>
            <a:r>
              <a:rPr lang="ru-RU" sz="2100" dirty="0">
                <a:latin typeface="Times New Roman"/>
                <a:ea typeface="Calibri"/>
                <a:cs typeface="Times New Roman"/>
              </a:rPr>
              <a:t>; </a:t>
            </a:r>
            <a:endParaRPr lang="ru-RU" sz="2100" dirty="0">
              <a:ea typeface="Calibri"/>
              <a:cs typeface="Times New Roman"/>
            </a:endParaRPr>
          </a:p>
          <a:p>
            <a:pPr indent="355600" algn="just">
              <a:lnSpc>
                <a:spcPct val="150000"/>
              </a:lnSpc>
              <a:spcAft>
                <a:spcPts val="0"/>
              </a:spcAft>
            </a:pPr>
            <a:r>
              <a:rPr lang="ru-RU" sz="2100" dirty="0">
                <a:latin typeface="Times New Roman"/>
                <a:ea typeface="Calibri"/>
                <a:cs typeface="Times New Roman"/>
              </a:rPr>
              <a:t>• Теория проектирования; </a:t>
            </a:r>
            <a:endParaRPr lang="ru-RU" sz="2100" dirty="0">
              <a:ea typeface="Calibri"/>
              <a:cs typeface="Times New Roman"/>
            </a:endParaRPr>
          </a:p>
          <a:p>
            <a:pPr indent="355600" algn="just">
              <a:lnSpc>
                <a:spcPct val="150000"/>
              </a:lnSpc>
              <a:spcAft>
                <a:spcPts val="0"/>
              </a:spcAft>
            </a:pPr>
            <a:r>
              <a:rPr lang="ru-RU" sz="2100" dirty="0">
                <a:latin typeface="Times New Roman"/>
                <a:ea typeface="Calibri"/>
                <a:cs typeface="Times New Roman"/>
              </a:rPr>
              <a:t>• Теория управления.</a:t>
            </a:r>
            <a:endParaRPr lang="ru-RU" sz="2100" dirty="0">
              <a:ea typeface="Calibri"/>
              <a:cs typeface="Times New Roman"/>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535" y="1473958"/>
            <a:ext cx="7369790" cy="5240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18323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9181" y="1983"/>
            <a:ext cx="11928143" cy="3416320"/>
          </a:xfrm>
          <a:prstGeom prst="rect">
            <a:avLst/>
          </a:prstGeom>
        </p:spPr>
        <p:txBody>
          <a:bodyPr wrap="square">
            <a:spAutoFit/>
          </a:bodyPr>
          <a:lstStyle/>
          <a:p>
            <a:pPr indent="531813" algn="just">
              <a:lnSpc>
                <a:spcPct val="150000"/>
              </a:lnSpc>
              <a:spcAft>
                <a:spcPts val="0"/>
              </a:spcAft>
            </a:pPr>
            <a:r>
              <a:rPr lang="ru-RU" b="1" dirty="0">
                <a:latin typeface="Times New Roman"/>
                <a:ea typeface="Calibri"/>
                <a:cs typeface="Times New Roman"/>
              </a:rPr>
              <a:t>Первый</a:t>
            </a:r>
            <a:r>
              <a:rPr lang="ru-RU" dirty="0">
                <a:latin typeface="Times New Roman"/>
                <a:ea typeface="Calibri"/>
                <a:cs typeface="Times New Roman"/>
              </a:rPr>
              <a:t> групповой показатель, антропометрический, отражает соответствие машины размерам и форме тела работающего человека, подвижности частей тела и другим параметрам. </a:t>
            </a:r>
            <a:r>
              <a:rPr lang="ru-RU" dirty="0" smtClean="0">
                <a:latin typeface="Times New Roman"/>
                <a:ea typeface="Calibri"/>
                <a:cs typeface="Times New Roman"/>
              </a:rPr>
              <a:t>Например: - рациональная </a:t>
            </a:r>
            <a:r>
              <a:rPr lang="ru-RU" dirty="0">
                <a:latin typeface="Times New Roman"/>
                <a:ea typeface="Calibri"/>
                <a:cs typeface="Times New Roman"/>
              </a:rPr>
              <a:t>и удобная поза;</a:t>
            </a:r>
            <a:endParaRPr lang="ru-RU" sz="1400" dirty="0">
              <a:ea typeface="Calibri"/>
              <a:cs typeface="Times New Roman"/>
            </a:endParaRPr>
          </a:p>
          <a:p>
            <a:pPr indent="531813" algn="just">
              <a:lnSpc>
                <a:spcPct val="150000"/>
              </a:lnSpc>
              <a:spcAft>
                <a:spcPts val="0"/>
              </a:spcAft>
            </a:pPr>
            <a:r>
              <a:rPr lang="ru-RU" dirty="0">
                <a:latin typeface="Times New Roman"/>
                <a:ea typeface="Calibri"/>
                <a:cs typeface="Times New Roman"/>
              </a:rPr>
              <a:t>— правильная осанка, оптимальная хватка рукояток</a:t>
            </a:r>
            <a:r>
              <a:rPr lang="ru-RU" dirty="0" smtClean="0">
                <a:latin typeface="Times New Roman"/>
                <a:ea typeface="Calibri"/>
                <a:cs typeface="Times New Roman"/>
              </a:rPr>
              <a:t>; — </a:t>
            </a:r>
            <a:r>
              <a:rPr lang="ru-RU" dirty="0">
                <a:latin typeface="Times New Roman"/>
                <a:ea typeface="Calibri"/>
                <a:cs typeface="Times New Roman"/>
              </a:rPr>
              <a:t>оптимальные и максимальные позы рук и ног и т.д.</a:t>
            </a:r>
            <a:endParaRPr lang="ru-RU" sz="1400" dirty="0">
              <a:ea typeface="Calibri"/>
              <a:cs typeface="Times New Roman"/>
            </a:endParaRPr>
          </a:p>
          <a:p>
            <a:pPr indent="531813" algn="just">
              <a:lnSpc>
                <a:spcPct val="150000"/>
              </a:lnSpc>
              <a:spcAft>
                <a:spcPts val="0"/>
              </a:spcAft>
            </a:pPr>
            <a:r>
              <a:rPr lang="ru-RU" b="1" dirty="0">
                <a:latin typeface="Times New Roman"/>
                <a:ea typeface="Calibri"/>
                <a:cs typeface="Times New Roman"/>
              </a:rPr>
              <a:t>Второй</a:t>
            </a:r>
            <a:r>
              <a:rPr lang="ru-RU" dirty="0">
                <a:latin typeface="Times New Roman"/>
                <a:ea typeface="Calibri"/>
                <a:cs typeface="Times New Roman"/>
              </a:rPr>
              <a:t> групповой показатель характеризует гигиенические условия жизнедеятельности и работоспособности человека. Он предполагает создание на рабочем месте нормальных условий микроклимата и ограничения воздействия вредных факторов внешней среды. Групповой показатель включает в себя такие единичные показатели, как освещенность, </a:t>
            </a:r>
            <a:r>
              <a:rPr lang="ru-RU" dirty="0" err="1">
                <a:latin typeface="Times New Roman"/>
                <a:ea typeface="Calibri"/>
                <a:cs typeface="Times New Roman"/>
              </a:rPr>
              <a:t>вентилируемость</a:t>
            </a:r>
            <a:r>
              <a:rPr lang="ru-RU" dirty="0">
                <a:latin typeface="Times New Roman"/>
                <a:ea typeface="Calibri"/>
                <a:cs typeface="Times New Roman"/>
              </a:rPr>
              <a:t>, температуру, влажность, давление, </a:t>
            </a:r>
            <a:r>
              <a:rPr lang="ru-RU" dirty="0" err="1">
                <a:latin typeface="Times New Roman"/>
                <a:ea typeface="Calibri"/>
                <a:cs typeface="Times New Roman"/>
              </a:rPr>
              <a:t>заземленность</a:t>
            </a:r>
            <a:r>
              <a:rPr lang="ru-RU" dirty="0">
                <a:latin typeface="Times New Roman"/>
                <a:ea typeface="Calibri"/>
                <a:cs typeface="Times New Roman"/>
              </a:rPr>
              <a:t>, радиацию, шум, вибрацию, силу электромагнитных излучений</a:t>
            </a:r>
            <a:r>
              <a:rPr lang="ru-RU" dirty="0" smtClean="0">
                <a:latin typeface="Times New Roman"/>
                <a:ea typeface="Calibri"/>
                <a:cs typeface="Times New Roman"/>
              </a:rPr>
              <a:t>.</a:t>
            </a:r>
            <a:endParaRPr lang="ru-RU" sz="1400" dirty="0">
              <a:ea typeface="Calibri"/>
              <a:cs typeface="Times New Roman"/>
            </a:endParaRP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181" y="3513837"/>
            <a:ext cx="5145207" cy="3286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9824" y="3513836"/>
            <a:ext cx="6667500" cy="3344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28379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9181" y="0"/>
            <a:ext cx="11969087" cy="2862322"/>
          </a:xfrm>
          <a:prstGeom prst="rect">
            <a:avLst/>
          </a:prstGeom>
        </p:spPr>
        <p:txBody>
          <a:bodyPr wrap="square">
            <a:spAutoFit/>
          </a:bodyPr>
          <a:lstStyle/>
          <a:p>
            <a:pPr lvl="0" indent="450215" algn="just"/>
            <a:r>
              <a:rPr lang="ru-RU" b="1" dirty="0">
                <a:solidFill>
                  <a:prstClr val="white"/>
                </a:solidFill>
                <a:latin typeface="Times New Roman"/>
                <a:ea typeface="Calibri"/>
                <a:cs typeface="Times New Roman"/>
              </a:rPr>
              <a:t>Третий и четвертый</a:t>
            </a:r>
            <a:r>
              <a:rPr lang="ru-RU" dirty="0">
                <a:solidFill>
                  <a:prstClr val="white"/>
                </a:solidFill>
                <a:latin typeface="Times New Roman"/>
                <a:ea typeface="Calibri"/>
                <a:cs typeface="Times New Roman"/>
              </a:rPr>
              <a:t> групповые показатели, физиологический и психофизиологический, характеризуют те эргономические требования, которые определяют соответствие СЧТ силовым, скоростным, энергетическим, зрительным, осязательным, обонятельным возможностям и особенностям человека. Так, например, при проектировании необходимо представлять возрастные, половые, психологические и другие особенности операторов, потому что с возрастом падает чувствительность к свету: потребность освещенности у человека 30 лет в два раза, у 40-летнего в три раза, а у 50летнего в шесть раз больше, чем у 10-летнего.</a:t>
            </a:r>
            <a:endParaRPr lang="ru-RU" sz="1400" dirty="0">
              <a:solidFill>
                <a:prstClr val="white"/>
              </a:solidFill>
              <a:ea typeface="Calibri"/>
              <a:cs typeface="Times New Roman"/>
            </a:endParaRPr>
          </a:p>
          <a:p>
            <a:pPr lvl="0" indent="450215" algn="just"/>
            <a:r>
              <a:rPr lang="ru-RU" b="1" dirty="0">
                <a:solidFill>
                  <a:prstClr val="white"/>
                </a:solidFill>
                <a:latin typeface="Times New Roman"/>
                <a:ea typeface="Calibri"/>
                <a:cs typeface="Times New Roman"/>
              </a:rPr>
              <a:t>Пятый</a:t>
            </a:r>
            <a:r>
              <a:rPr lang="ru-RU" dirty="0">
                <a:solidFill>
                  <a:prstClr val="white"/>
                </a:solidFill>
                <a:latin typeface="Times New Roman"/>
                <a:ea typeface="Calibri"/>
                <a:cs typeface="Times New Roman"/>
              </a:rPr>
              <a:t> групповой показатель, психологический отражает соответствие машины возможностям и особенностям восприятия, памяти, мышления, психомоторики, закрепленным и вновь формируемым навыкам работающего человека, степени и характеру группового взаимодействия, </a:t>
            </a:r>
            <a:r>
              <a:rPr lang="ru-RU" dirty="0" err="1">
                <a:solidFill>
                  <a:prstClr val="white"/>
                </a:solidFill>
                <a:latin typeface="Times New Roman"/>
                <a:ea typeface="Calibri"/>
                <a:cs typeface="Times New Roman"/>
              </a:rPr>
              <a:t>опосредования</a:t>
            </a:r>
            <a:r>
              <a:rPr lang="ru-RU" dirty="0">
                <a:solidFill>
                  <a:prstClr val="white"/>
                </a:solidFill>
                <a:latin typeface="Times New Roman"/>
                <a:ea typeface="Calibri"/>
                <a:cs typeface="Times New Roman"/>
              </a:rPr>
              <a:t> межличностных отношений совместной деятельностью по управлению системой. </a:t>
            </a:r>
            <a:endParaRPr lang="ru-RU" sz="1400" dirty="0">
              <a:solidFill>
                <a:prstClr val="white"/>
              </a:solidFill>
              <a:ea typeface="Calibri"/>
              <a:cs typeface="Times New Roman"/>
            </a:endParaRP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181" y="2862321"/>
            <a:ext cx="5813947" cy="38387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12778"/>
          <a:stretch/>
        </p:blipFill>
        <p:spPr bwMode="auto">
          <a:xfrm>
            <a:off x="6093724" y="2862322"/>
            <a:ext cx="5984544" cy="38387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573732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558" y="118384"/>
            <a:ext cx="11163869" cy="6609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25096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95534" y="0"/>
            <a:ext cx="11996382" cy="6186309"/>
          </a:xfrm>
          <a:prstGeom prst="rect">
            <a:avLst/>
          </a:prstGeom>
        </p:spPr>
        <p:txBody>
          <a:bodyPr wrap="square">
            <a:spAutoFit/>
          </a:bodyPr>
          <a:lstStyle/>
          <a:p>
            <a:pPr indent="450215" algn="ctr">
              <a:spcAft>
                <a:spcPts val="0"/>
              </a:spcAft>
            </a:pPr>
            <a:r>
              <a:rPr lang="ru-RU" b="1" dirty="0">
                <a:latin typeface="Times New Roman"/>
                <a:ea typeface="Calibri"/>
                <a:cs typeface="Times New Roman"/>
              </a:rPr>
              <a:t>2. Свойства человека</a:t>
            </a:r>
            <a:endParaRPr lang="ru-RU" sz="1400" dirty="0">
              <a:ea typeface="Calibri"/>
              <a:cs typeface="Times New Roman"/>
            </a:endParaRPr>
          </a:p>
          <a:p>
            <a:pPr indent="450215" algn="ctr">
              <a:spcAft>
                <a:spcPts val="0"/>
              </a:spcAft>
            </a:pPr>
            <a:r>
              <a:rPr lang="ru-RU" b="1" dirty="0">
                <a:latin typeface="Times New Roman"/>
                <a:ea typeface="Calibri"/>
                <a:cs typeface="Times New Roman"/>
              </a:rPr>
              <a:t>2.1. Классификация характеристик человека</a:t>
            </a:r>
            <a:endParaRPr lang="ru-RU" sz="1400" dirty="0">
              <a:ea typeface="Calibri"/>
              <a:cs typeface="Times New Roman"/>
            </a:endParaRPr>
          </a:p>
          <a:p>
            <a:pPr indent="450215" algn="just">
              <a:spcAft>
                <a:spcPts val="0"/>
              </a:spcAft>
            </a:pPr>
            <a:r>
              <a:rPr lang="ru-RU" dirty="0">
                <a:latin typeface="Times New Roman"/>
                <a:ea typeface="Calibri"/>
                <a:cs typeface="Times New Roman"/>
              </a:rPr>
              <a:t>Прежде, чем изучать безопасность человека, необходимо понять, что такое человек, что для него является опасным, вредным и почему это опасно и вредно.</a:t>
            </a:r>
            <a:endParaRPr lang="ru-RU" sz="1400" dirty="0">
              <a:ea typeface="Calibri"/>
              <a:cs typeface="Times New Roman"/>
            </a:endParaRPr>
          </a:p>
          <a:p>
            <a:pPr indent="450215" algn="just">
              <a:spcAft>
                <a:spcPts val="0"/>
              </a:spcAft>
            </a:pPr>
            <a:r>
              <a:rPr lang="ru-RU" dirty="0">
                <a:latin typeface="Times New Roman"/>
                <a:ea typeface="Calibri"/>
                <a:cs typeface="Times New Roman"/>
              </a:rPr>
              <a:t>Человек – сложнейшее биологическое существо, содержащее механические элементы, химические лаборатории, физиологические системы, нервные системы, психические характеристики – т.е. все то, что является особенным для каждого человека, но и общими для всех людей. В этом существе протекают сложнейшие химические и физические процессы, возникают, протекают и исчезают электрические сигналы, происходят превращения энергии и т.п.</a:t>
            </a:r>
            <a:endParaRPr lang="ru-RU" sz="1400" dirty="0">
              <a:ea typeface="Calibri"/>
              <a:cs typeface="Times New Roman"/>
            </a:endParaRPr>
          </a:p>
          <a:p>
            <a:pPr indent="450215" algn="just">
              <a:spcAft>
                <a:spcPts val="0"/>
              </a:spcAft>
            </a:pPr>
            <a:r>
              <a:rPr lang="ru-RU" dirty="0">
                <a:latin typeface="Times New Roman"/>
                <a:ea typeface="Calibri"/>
                <a:cs typeface="Times New Roman"/>
              </a:rPr>
              <a:t>При столь большой сложности человеческого организма придется рассматривать его по некоторым отдельным сторонам, для чего проведем некоторую, весьма условную классификацию характеристик.</a:t>
            </a:r>
            <a:endParaRPr lang="ru-RU" sz="1400" dirty="0">
              <a:ea typeface="Calibri"/>
              <a:cs typeface="Times New Roman"/>
            </a:endParaRPr>
          </a:p>
          <a:p>
            <a:pPr indent="450215" algn="just">
              <a:spcAft>
                <a:spcPts val="0"/>
              </a:spcAft>
            </a:pPr>
            <a:endParaRPr lang="ru-RU" dirty="0" smtClean="0">
              <a:latin typeface="Times New Roman"/>
              <a:ea typeface="Calibri"/>
              <a:cs typeface="Times New Roman"/>
            </a:endParaRPr>
          </a:p>
          <a:p>
            <a:pPr indent="450215" algn="just">
              <a:spcAft>
                <a:spcPts val="0"/>
              </a:spcAft>
            </a:pPr>
            <a:r>
              <a:rPr lang="ru-RU" dirty="0" smtClean="0">
                <a:latin typeface="Times New Roman"/>
                <a:ea typeface="Calibri"/>
                <a:cs typeface="Times New Roman"/>
              </a:rPr>
              <a:t>Из </a:t>
            </a:r>
            <a:r>
              <a:rPr lang="ru-RU" dirty="0">
                <a:latin typeface="Times New Roman"/>
                <a:ea typeface="Calibri"/>
                <a:cs typeface="Times New Roman"/>
              </a:rPr>
              <a:t>всех характеристик человека выделим:</a:t>
            </a:r>
            <a:endParaRPr lang="ru-RU" sz="1400" dirty="0">
              <a:ea typeface="Calibri"/>
              <a:cs typeface="Times New Roman"/>
            </a:endParaRPr>
          </a:p>
          <a:p>
            <a:pPr lvl="0" algn="just">
              <a:spcAft>
                <a:spcPts val="0"/>
              </a:spcAft>
              <a:buSzPts val="1000"/>
              <a:buFont typeface="Symbol"/>
              <a:buChar char=""/>
              <a:tabLst>
                <a:tab pos="457200" algn="l"/>
              </a:tabLst>
            </a:pPr>
            <a:r>
              <a:rPr lang="ru-RU" b="1" dirty="0">
                <a:latin typeface="Times New Roman"/>
                <a:ea typeface="Calibri"/>
                <a:cs typeface="Times New Roman"/>
              </a:rPr>
              <a:t>антропометрические характеристики;</a:t>
            </a:r>
            <a:endParaRPr lang="ru-RU" sz="1400" b="1" dirty="0">
              <a:ea typeface="Calibri"/>
              <a:cs typeface="Times New Roman"/>
            </a:endParaRPr>
          </a:p>
          <a:p>
            <a:pPr lvl="0" algn="just">
              <a:spcAft>
                <a:spcPts val="0"/>
              </a:spcAft>
              <a:buSzPts val="1000"/>
              <a:buFont typeface="Symbol"/>
              <a:buChar char=""/>
              <a:tabLst>
                <a:tab pos="457200" algn="l"/>
              </a:tabLst>
            </a:pPr>
            <a:r>
              <a:rPr lang="ru-RU" b="1" dirty="0">
                <a:latin typeface="Times New Roman"/>
                <a:ea typeface="Calibri"/>
                <a:cs typeface="Times New Roman"/>
              </a:rPr>
              <a:t>физиологические характеристики;</a:t>
            </a:r>
            <a:endParaRPr lang="ru-RU" sz="1400" b="1" dirty="0">
              <a:ea typeface="Calibri"/>
              <a:cs typeface="Times New Roman"/>
            </a:endParaRPr>
          </a:p>
          <a:p>
            <a:pPr lvl="0" algn="just">
              <a:spcAft>
                <a:spcPts val="0"/>
              </a:spcAft>
              <a:buSzPts val="1000"/>
              <a:buFont typeface="Symbol"/>
              <a:buChar char=""/>
              <a:tabLst>
                <a:tab pos="457200" algn="l"/>
              </a:tabLst>
            </a:pPr>
            <a:r>
              <a:rPr lang="ru-RU" b="1" dirty="0">
                <a:latin typeface="Times New Roman"/>
                <a:ea typeface="Calibri"/>
                <a:cs typeface="Times New Roman"/>
              </a:rPr>
              <a:t>психологические и психические характеристики;</a:t>
            </a:r>
            <a:endParaRPr lang="ru-RU" sz="1400" b="1" dirty="0">
              <a:ea typeface="Calibri"/>
              <a:cs typeface="Times New Roman"/>
            </a:endParaRPr>
          </a:p>
          <a:p>
            <a:pPr lvl="0" algn="just">
              <a:spcAft>
                <a:spcPts val="0"/>
              </a:spcAft>
              <a:buSzPts val="1000"/>
              <a:buFont typeface="Symbol"/>
              <a:buChar char=""/>
              <a:tabLst>
                <a:tab pos="457200" algn="l"/>
              </a:tabLst>
            </a:pPr>
            <a:r>
              <a:rPr lang="ru-RU" b="1" dirty="0">
                <a:latin typeface="Times New Roman"/>
                <a:ea typeface="Calibri"/>
                <a:cs typeface="Times New Roman"/>
              </a:rPr>
              <a:t>социальные характеристики</a:t>
            </a:r>
            <a:r>
              <a:rPr lang="ru-RU" b="1" dirty="0" smtClean="0">
                <a:latin typeface="Times New Roman"/>
                <a:ea typeface="Calibri"/>
                <a:cs typeface="Times New Roman"/>
              </a:rPr>
              <a:t>.</a:t>
            </a:r>
          </a:p>
          <a:p>
            <a:pPr marL="342900" lvl="0" indent="-342900" algn="just">
              <a:spcAft>
                <a:spcPts val="0"/>
              </a:spcAft>
              <a:buSzPts val="1000"/>
              <a:buFont typeface="Symbol"/>
              <a:buChar char=""/>
              <a:tabLst>
                <a:tab pos="457200" algn="l"/>
              </a:tabLst>
            </a:pPr>
            <a:endParaRPr lang="ru-RU" dirty="0" smtClean="0">
              <a:latin typeface="Times New Roman"/>
              <a:ea typeface="Calibri"/>
              <a:cs typeface="Times New Roman"/>
            </a:endParaRPr>
          </a:p>
          <a:p>
            <a:pPr algn="just">
              <a:spcAft>
                <a:spcPts val="0"/>
              </a:spcAft>
            </a:pPr>
            <a:r>
              <a:rPr lang="ru-RU" dirty="0" smtClean="0">
                <a:latin typeface="Times New Roman"/>
                <a:ea typeface="Calibri"/>
                <a:cs typeface="Times New Roman"/>
              </a:rPr>
              <a:t>Конечно</a:t>
            </a:r>
            <a:r>
              <a:rPr lang="ru-RU" dirty="0">
                <a:latin typeface="Times New Roman"/>
                <a:ea typeface="Calibri"/>
                <a:cs typeface="Times New Roman"/>
              </a:rPr>
              <a:t>, все характеристики взаимосвязаны </a:t>
            </a:r>
            <a:endParaRPr lang="ru-RU" dirty="0" smtClean="0">
              <a:latin typeface="Times New Roman"/>
              <a:ea typeface="Calibri"/>
              <a:cs typeface="Times New Roman"/>
            </a:endParaRPr>
          </a:p>
          <a:p>
            <a:pPr algn="just">
              <a:spcAft>
                <a:spcPts val="0"/>
              </a:spcAft>
            </a:pPr>
            <a:r>
              <a:rPr lang="ru-RU" dirty="0" smtClean="0">
                <a:latin typeface="Times New Roman"/>
                <a:ea typeface="Calibri"/>
                <a:cs typeface="Times New Roman"/>
              </a:rPr>
              <a:t>между </a:t>
            </a:r>
            <a:r>
              <a:rPr lang="ru-RU" dirty="0">
                <a:latin typeface="Times New Roman"/>
                <a:ea typeface="Calibri"/>
                <a:cs typeface="Times New Roman"/>
              </a:rPr>
              <a:t>собой. Однако каждая группа </a:t>
            </a:r>
            <a:endParaRPr lang="ru-RU" dirty="0" smtClean="0">
              <a:latin typeface="Times New Roman"/>
              <a:ea typeface="Calibri"/>
              <a:cs typeface="Times New Roman"/>
            </a:endParaRPr>
          </a:p>
          <a:p>
            <a:pPr algn="just">
              <a:spcAft>
                <a:spcPts val="0"/>
              </a:spcAft>
            </a:pPr>
            <a:r>
              <a:rPr lang="ru-RU" dirty="0" smtClean="0">
                <a:latin typeface="Times New Roman"/>
                <a:ea typeface="Calibri"/>
                <a:cs typeface="Times New Roman"/>
              </a:rPr>
              <a:t>характеристики </a:t>
            </a:r>
            <a:r>
              <a:rPr lang="ru-RU" dirty="0">
                <a:latin typeface="Times New Roman"/>
                <a:ea typeface="Calibri"/>
                <a:cs typeface="Times New Roman"/>
              </a:rPr>
              <a:t>используется в </a:t>
            </a:r>
            <a:endParaRPr lang="ru-RU" dirty="0" smtClean="0">
              <a:latin typeface="Times New Roman"/>
              <a:ea typeface="Calibri"/>
              <a:cs typeface="Times New Roman"/>
            </a:endParaRPr>
          </a:p>
          <a:p>
            <a:pPr algn="just">
              <a:spcAft>
                <a:spcPts val="0"/>
              </a:spcAft>
            </a:pPr>
            <a:r>
              <a:rPr lang="ru-RU" dirty="0" smtClean="0">
                <a:latin typeface="Times New Roman"/>
                <a:ea typeface="Calibri"/>
                <a:cs typeface="Times New Roman"/>
              </a:rPr>
              <a:t>безопасности </a:t>
            </a:r>
            <a:r>
              <a:rPr lang="ru-RU" dirty="0">
                <a:latin typeface="Times New Roman"/>
                <a:ea typeface="Calibri"/>
                <a:cs typeface="Times New Roman"/>
              </a:rPr>
              <a:t>для вполне определенных </a:t>
            </a:r>
            <a:endParaRPr lang="ru-RU" dirty="0" smtClean="0">
              <a:latin typeface="Times New Roman"/>
              <a:ea typeface="Calibri"/>
              <a:cs typeface="Times New Roman"/>
            </a:endParaRPr>
          </a:p>
          <a:p>
            <a:pPr algn="just">
              <a:spcAft>
                <a:spcPts val="0"/>
              </a:spcAft>
            </a:pPr>
            <a:r>
              <a:rPr lang="ru-RU" dirty="0" smtClean="0">
                <a:latin typeface="Times New Roman"/>
                <a:ea typeface="Calibri"/>
                <a:cs typeface="Times New Roman"/>
              </a:rPr>
              <a:t>целей</a:t>
            </a:r>
            <a:r>
              <a:rPr lang="ru-RU" dirty="0">
                <a:latin typeface="Times New Roman"/>
                <a:ea typeface="Calibri"/>
                <a:cs typeface="Times New Roman"/>
              </a:rPr>
              <a:t>, поэтому их изучение целенаправленно.</a:t>
            </a:r>
            <a:endParaRPr lang="ru-RU" sz="1400" dirty="0">
              <a:ea typeface="Calibri"/>
              <a:cs typeface="Times New Roman"/>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2826106"/>
            <a:ext cx="6605516" cy="3922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16209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2747"/>
            <a:ext cx="12193588" cy="7080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31568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Небеса">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 xmlns:thm15="http://schemas.microsoft.com/office/thememl/2012/main" name="Celestial" id="{C4BB2A3D-0E93-4C5F-B0D2-9D3FCE089CC5}" vid="{61DDDE80-2DFA-4F2A-B66F-72059846BDAA}"/>
    </a:ext>
  </a:extLst>
</a:theme>
</file>

<file path=docProps/app.xml><?xml version="1.0" encoding="utf-8"?>
<Properties xmlns="http://schemas.openxmlformats.org/officeDocument/2006/extended-properties" xmlns:vt="http://schemas.openxmlformats.org/officeDocument/2006/docPropsVTypes">
  <Template>TM03457452[[fn=Небесная]]</Template>
  <TotalTime>2525</TotalTime>
  <Words>4080</Words>
  <Application>Microsoft Office PowerPoint</Application>
  <PresentationFormat>Произвольный</PresentationFormat>
  <Paragraphs>182</Paragraphs>
  <Slides>39</Slides>
  <Notes>0</Notes>
  <HiddenSlides>0</HiddenSlides>
  <MMClips>0</MMClips>
  <ScaleCrop>false</ScaleCrop>
  <HeadingPairs>
    <vt:vector size="4" baseType="variant">
      <vt:variant>
        <vt:lpstr>Тема</vt:lpstr>
      </vt:variant>
      <vt:variant>
        <vt:i4>1</vt:i4>
      </vt:variant>
      <vt:variant>
        <vt:lpstr>Заголовки слайдов</vt:lpstr>
      </vt:variant>
      <vt:variant>
        <vt:i4>39</vt:i4>
      </vt:variant>
    </vt:vector>
  </HeadingPairs>
  <TitlesOfParts>
    <vt:vector size="40" baseType="lpstr">
      <vt:lpstr>Небеса</vt:lpstr>
      <vt:lpstr>Презентация PowerPoint</vt:lpstr>
      <vt:lpstr>Презентация PowerPoint</vt:lpstr>
      <vt:lpstr>Задачи    эргономики</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Student_XxX</dc:creator>
  <cp:lastModifiedBy>User</cp:lastModifiedBy>
  <cp:revision>109</cp:revision>
  <dcterms:created xsi:type="dcterms:W3CDTF">2018-12-02T12:28:48Z</dcterms:created>
  <dcterms:modified xsi:type="dcterms:W3CDTF">2020-12-12T13:30:20Z</dcterms:modified>
</cp:coreProperties>
</file>